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87" r:id="rId3"/>
    <p:sldId id="263" r:id="rId4"/>
    <p:sldId id="261" r:id="rId5"/>
    <p:sldId id="262" r:id="rId6"/>
    <p:sldId id="270" r:id="rId7"/>
    <p:sldId id="289" r:id="rId8"/>
    <p:sldId id="284" r:id="rId9"/>
    <p:sldId id="278" r:id="rId10"/>
    <p:sldId id="279" r:id="rId11"/>
    <p:sldId id="285" r:id="rId12"/>
    <p:sldId id="267" r:id="rId13"/>
    <p:sldId id="273" r:id="rId14"/>
    <p:sldId id="286" r:id="rId15"/>
    <p:sldId id="264" r:id="rId16"/>
    <p:sldId id="268" r:id="rId17"/>
    <p:sldId id="269" r:id="rId18"/>
    <p:sldId id="265" r:id="rId19"/>
    <p:sldId id="288" r:id="rId20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78" autoAdjust="0"/>
    <p:restoredTop sz="9466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ç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0CA45-4CC3-406D-85B6-E9CEB13D06CD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73534-DE7C-4936-BBC3-BAF9A7D8D0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C49A-2E60-4CDE-AF8A-D55E689AEAE8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810CE-F9C0-4BC2-85CD-312EFE92E9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93E86-CAF4-4CCC-9683-9D20E801C366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09F4-2721-44BD-A4EB-34341A2142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3E47-A41B-436C-9B33-59C077EC11FB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51A7-1B79-4743-B396-5B931F60AB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A5374-9805-4D93-9E52-91DC8408996F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D1742-D8FA-4448-ACFF-DA6AE4D24C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71C10-0FA4-43EF-946C-7017BE88453C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89F1-A3D2-4600-993B-923B5E95BA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ABA16-54A1-4AC6-9F70-80F97A942D6F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AD24-BCA6-4357-8436-53852CF33D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5591-AFD1-4CAF-965D-7A2876B4F72D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56AF0-A92A-46AA-A6E1-E914CD0396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3C56-2CA4-47FC-8B34-E42BF9919353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85061-EA95-4F57-8D67-F2D2186A44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6478-9295-4742-AD31-B6CA44BADB0C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0F20A-DFBA-4AA1-A8FC-902FE5FD5F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1E65D-2526-4A18-87C7-FC8B0BCD04E8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D912A-60A3-4800-8726-AAA6A2E767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ECBADA-3103-4758-AE10-62BEC18DF590}" type="datetime1">
              <a:rPr lang="es-ES"/>
              <a:pPr>
                <a:defRPr/>
              </a:pPr>
              <a:t>16/09/2013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D79A0E-8D6F-487F-BCE5-8B8C8D6FF7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hyperlink" Target="mailto:11700081.edu@juntadeandalucia.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aeoisanroque@hotmail.com" TargetMode="External"/><Relationship Id="rId2" Type="http://schemas.openxmlformats.org/officeDocument/2006/relationships/hyperlink" Target="http://www.eoisanroque.e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hyperlink" Target="http://www.google.es/url?sa=i&amp;rct=j&amp;q=&amp;esrc=s&amp;frm=1&amp;source=images&amp;cd=&amp;cad=rja&amp;docid=HkQlXD5QMiA2aM&amp;tbnid=Loq8ZD4NzF1hvM:&amp;ved=0CAMQjhw&amp;url=http://www.cyberpadres.com/irescuela/calendarios/1314/cec_andalucia_1314.htm&amp;ei=MHoxUryFGYnA7AbJ6IGwCg&amp;bvm=bv.52109249,d.ZGU&amp;psig=AFQjCNFPZIkaeJyqmHn9l3Vj_pex6ntM8Q&amp;ust=137906064710492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es/url?sa=i&amp;rct=j&amp;q=&amp;esrc=s&amp;frm=1&amp;source=images&amp;cd=&amp;cad=rja&amp;docid=3foetsC4ZGNmlM&amp;tbnid=QAhJz2fBjKTjoM:&amp;ved=0CAUQjRw&amp;url=http://valorespuntualidad.blogspot.com/p/la-importancia-de-ser-puntual-ser.html&amp;ei=sKgxUrGIPIuU7Qa57oG4DA&amp;bvm=bv.52109249,d.ZGU&amp;psig=AFQjCNF5QZZJB3sggGZP6r4kV18cDfEY-A&amp;ust=1379072534463002" TargetMode="External"/><Relationship Id="rId3" Type="http://schemas.openxmlformats.org/officeDocument/2006/relationships/image" Target="../media/image32.png"/><Relationship Id="rId7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.bp.blogspot.com/-DTu0zZ87sMw/Tr0Re74A35I/AAAAAAAAAAM/-aDt9KKeBew/s1600/unidos-en-el-respeto-de-laura-lacalle-delgado-y-silvia-martinez-anton%5b1%5d%5b1%5d.jpg" TargetMode="External"/><Relationship Id="rId5" Type="http://schemas.openxmlformats.org/officeDocument/2006/relationships/hyperlink" Target="http://www.google.es/url?sa=i&amp;rct=j&amp;q=&amp;esrc=s&amp;frm=1&amp;source=images&amp;cd=&amp;cad=rja&amp;docid=CoJzb_SmGxaXXM&amp;tbnid=LMlrBApixx-LsM:&amp;ved=0CAUQjRw&amp;url=http://elrespetorodrigo.blogspot.com/2011/11/caracteristicas-del-respeto.html&amp;ei=WaUxUovLHaTd7QbLyYHADA&amp;psig=AFQjCNEY9sI2DdLWwu-kzFU13plMnpjDlg&amp;ust=1379071691504422" TargetMode="External"/><Relationship Id="rId4" Type="http://schemas.openxmlformats.org/officeDocument/2006/relationships/image" Target="../media/image33.jpeg"/><Relationship Id="rId9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frm=1&amp;source=images&amp;cd=&amp;cad=rja&amp;docid=YEyI9pSddZwIuM&amp;tbnid=nHncN8lQoGMofM:&amp;ved=0CAUQjRw&amp;url=http://www.elduaien.com/es/web/novedades&amp;ei=yHwxUrSQK-yS7QbsmoHwCg&amp;psig=AFQjCNHklQwmykC4Hq_fTHbL6Z-um2wwEw&amp;ust=1379061064445706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es/url?sa=i&amp;rct=j&amp;q=bienvenidos+a+la+escuela&amp;source=images&amp;cd=&amp;cad=rja&amp;docid=OatV4AbyAstpcM&amp;tbnid=LCiqlYa7Az0COM:&amp;ved=0CAUQjRw&amp;url=http://escuela.donquixote.biz/?attachment_id=1760&amp;ei=pvMyUtDCOYKj0QWt4oCwBA&amp;bvm=bv.52164340,d.d2k&amp;psig=AFQjCNHHND--KEw32Kg2ICM5YlDnR8XehA&amp;ust=1379157258225155" TargetMode="External"/><Relationship Id="rId5" Type="http://schemas.openxmlformats.org/officeDocument/2006/relationships/hyperlink" Target="http://www.sanroque.es/ayuntamiento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000372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8581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   La EOI de San Roque te da la bienvenida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0"/>
            <a:ext cx="2928958" cy="280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t3.gstatic.com/images?q=tbn:ANd9GcTKtQzYSJhM7DPJsAJI7-4CCUgbgV7_-6VX-dNgq_0eUYv1ux0&amp;t=1&amp;usg=__OkOczzjscZ6YbY7pvoenaBuZP_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41678">
            <a:off x="5887040" y="1504396"/>
            <a:ext cx="2735262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008063"/>
          </a:xfrm>
        </p:spPr>
        <p:txBody>
          <a:bodyPr/>
          <a:lstStyle/>
          <a:p>
            <a:r>
              <a:rPr lang="es-ES" sz="20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3- </a:t>
            </a:r>
            <a:r>
              <a:rPr lang="es-ES" sz="2000" u="sng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Conoce a tus compañeros 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y relaciónate con ellos : te sentirás entre amigos y perderás el miedo a expresarte en otro idioma</a:t>
            </a:r>
            <a:endParaRPr lang="es-ES" sz="2000" b="1" dirty="0" smtClean="0">
              <a:solidFill>
                <a:srgbClr val="FF0000"/>
              </a:solidFill>
            </a:endParaRPr>
          </a:p>
        </p:txBody>
      </p:sp>
      <p:sp>
        <p:nvSpPr>
          <p:cNvPr id="28674" name="2 Subtítulo"/>
          <p:cNvSpPr>
            <a:spLocks noGrp="1"/>
          </p:cNvSpPr>
          <p:nvPr>
            <p:ph type="subTitle" idx="1"/>
          </p:nvPr>
        </p:nvSpPr>
        <p:spPr>
          <a:xfrm>
            <a:off x="468313" y="1714488"/>
            <a:ext cx="8135937" cy="46672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4.- Mantén una </a:t>
            </a:r>
            <a:r>
              <a:rPr lang="es-ES" sz="2000" u="sng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actitud positiva</a:t>
            </a:r>
            <a:r>
              <a:rPr lang="es-ES" sz="2000" u="sng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: </a:t>
            </a:r>
            <a:r>
              <a:rPr lang="es-E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no te desanimes </a:t>
            </a: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ante las dificultades</a:t>
            </a:r>
            <a:endParaRPr lang="es-ES" sz="2000" u="sng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u="sng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5.- </a:t>
            </a:r>
            <a:r>
              <a:rPr lang="es-ES" sz="2000" u="sng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Pide ayuda 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si la necesitas a tu profesor y compañeros. Forma un grupo de estudios con tus compañeros, fomenta o participa en foros (</a:t>
            </a:r>
            <a:r>
              <a:rPr lang="es-ES" sz="2000" dirty="0" err="1" smtClean="0">
                <a:solidFill>
                  <a:srgbClr val="898989"/>
                </a:solidFill>
                <a:latin typeface="Arial" charset="0"/>
                <a:cs typeface="Arial" charset="0"/>
              </a:rPr>
              <a:t>facebook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, wiki…)</a:t>
            </a: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28675" name="Picture 4" descr="MC90028645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071942"/>
            <a:ext cx="108267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MP90040106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14017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gizmodo.fr/wp-content/uploads/2009/10/twitter-f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86165">
            <a:off x="4907844" y="1074827"/>
            <a:ext cx="4071966" cy="1794426"/>
          </a:xfrm>
          <a:prstGeom prst="rect">
            <a:avLst/>
          </a:prstGeom>
          <a:noFill/>
        </p:spPr>
      </p:pic>
      <p:sp>
        <p:nvSpPr>
          <p:cNvPr id="2" name="1 Rectángulo"/>
          <p:cNvSpPr/>
          <p:nvPr/>
        </p:nvSpPr>
        <p:spPr>
          <a:xfrm>
            <a:off x="500034" y="1000108"/>
            <a:ext cx="7786742" cy="5361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6- </a:t>
            </a:r>
            <a:r>
              <a:rPr lang="es-ES" b="1" dirty="0" smtClean="0">
                <a:solidFill>
                  <a:srgbClr val="92D050"/>
                </a:solidFill>
                <a:cs typeface="Arial" charset="0"/>
              </a:rPr>
              <a:t>Aprende a aprender por ti mismo</a:t>
            </a:r>
            <a:r>
              <a:rPr lang="es-ES" b="1" dirty="0" smtClean="0">
                <a:solidFill>
                  <a:srgbClr val="898989"/>
                </a:solidFill>
                <a:cs typeface="Arial" charset="0"/>
              </a:rPr>
              <a:t>: </a:t>
            </a:r>
          </a:p>
          <a:p>
            <a:pPr>
              <a:lnSpc>
                <a:spcPct val="80000"/>
              </a:lnSpc>
            </a:pPr>
            <a:endParaRPr lang="es-ES" i="1" dirty="0" smtClean="0">
              <a:solidFill>
                <a:srgbClr val="898989"/>
              </a:solidFill>
              <a:cs typeface="Arial" charset="0"/>
            </a:endParaRPr>
          </a:p>
          <a:p>
            <a:pPr marL="342900" indent="-342900">
              <a:lnSpc>
                <a:spcPct val="80000"/>
              </a:lnSpc>
              <a:buAutoNum type="alphaLcParenR"/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determina lo que necesitas aprender, </a:t>
            </a:r>
          </a:p>
          <a:p>
            <a:pPr marL="342900" indent="-342900"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consulta el currículum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b) fija tus propios objetivos,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c) marca un ritmo de trabajo,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d) revisa tu progreso comprobando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lo que ya sabes y lo que necesitas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 aún aprender,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e) busca ocasiones para utilizar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 la lengua (con compañeros…)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f) no temas cometer errores: de ellos se aprende; aunque te bloquees,                  no te angusties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g) busca estrategias de aprendizaje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7- </a:t>
            </a:r>
            <a:r>
              <a:rPr lang="es-ES" b="1" dirty="0" smtClean="0">
                <a:solidFill>
                  <a:srgbClr val="92D050"/>
                </a:solidFill>
                <a:cs typeface="Arial" charset="0"/>
              </a:rPr>
              <a:t>Procura no faltar a clase y practicar fuera del aula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solidFill>
                  <a:srgbClr val="898989"/>
                </a:solidFill>
                <a:cs typeface="Arial" charset="0"/>
              </a:rPr>
              <a:t>con lo que más te gusta (oír noticias, canciones, películas, lecturas…) para estar motivado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solidFill>
                  <a:srgbClr val="898989"/>
                </a:solidFill>
                <a:cs typeface="Arial" charset="0"/>
              </a:rPr>
              <a:t>y más necesites: para alcanzar el nivel exigido</a:t>
            </a:r>
            <a:endParaRPr lang="es-ES" b="1" dirty="0" smtClean="0">
              <a:solidFill>
                <a:srgbClr val="92D05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3200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285720" y="1643063"/>
            <a:ext cx="8572560" cy="4483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7F7F7F"/>
                </a:solidFill>
              </a:rPr>
              <a:t>Fotocopias del curso</a:t>
            </a:r>
            <a:r>
              <a:rPr lang="es-ES" sz="2400" dirty="0" smtClean="0">
                <a:solidFill>
                  <a:srgbClr val="7F7F7F"/>
                </a:solidFill>
              </a:rPr>
              <a:t>: 7 €, servicio SMS  incluido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Becas: descargar impreso e informarse en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www.mec.es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Delegad@</a:t>
            </a:r>
            <a:r>
              <a:rPr lang="es-ES" sz="2400" dirty="0" smtClean="0">
                <a:solidFill>
                  <a:srgbClr val="7F7F7F"/>
                </a:solidFill>
              </a:rPr>
              <a:t>: elección 7 al 10 de octubre </a:t>
            </a:r>
            <a:r>
              <a:rPr lang="es-ES" sz="2400" i="1" dirty="0" smtClean="0">
                <a:solidFill>
                  <a:srgbClr val="7F7F7F"/>
                </a:solidFill>
              </a:rPr>
              <a:t>(datos de compañeros)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Consulta nuestra página web </a:t>
            </a:r>
            <a:r>
              <a:rPr lang="es-ES" sz="2000" dirty="0" smtClean="0">
                <a:solidFill>
                  <a:schemeClr val="accent1"/>
                </a:solidFill>
                <a:hlinkClick r:id="rId3"/>
              </a:rPr>
              <a:t>www.eoisanroque.es</a:t>
            </a:r>
            <a:r>
              <a:rPr lang="es-ES" sz="2000" dirty="0" smtClean="0">
                <a:solidFill>
                  <a:schemeClr val="accent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Y utiliza el correo electrónico: </a:t>
            </a:r>
            <a:r>
              <a:rPr lang="es-ES" sz="2000" dirty="0" smtClean="0">
                <a:hlinkClick r:id="rId4"/>
              </a:rPr>
              <a:t>11700081.edu@juntadeandalucia.es</a:t>
            </a:r>
            <a:r>
              <a:rPr lang="es-ES" sz="2000" dirty="0" smtClean="0"/>
              <a:t> 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Plataformas y wikis: recursos y ejercicios del profesor y sus clases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Biblioteca: próxima apertura</a:t>
            </a:r>
          </a:p>
        </p:txBody>
      </p:sp>
      <p:pic>
        <p:nvPicPr>
          <p:cNvPr id="29699" name="Picture 5" descr="MC900233874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26102">
            <a:off x="5652120" y="4221088"/>
            <a:ext cx="1824038" cy="238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900113" y="2000239"/>
            <a:ext cx="7786687" cy="300039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Directiva: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Presidente: José </a:t>
            </a:r>
            <a:r>
              <a:rPr lang="es-ES" sz="2400" dirty="0" err="1" smtClean="0">
                <a:solidFill>
                  <a:srgbClr val="7F7F7F"/>
                </a:solidFill>
              </a:rPr>
              <a:t>Fco</a:t>
            </a:r>
            <a:r>
              <a:rPr lang="es-ES" sz="2400" dirty="0" smtClean="0">
                <a:solidFill>
                  <a:srgbClr val="7F7F7F"/>
                </a:solidFill>
              </a:rPr>
              <a:t>. Muñoz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Vicepresidente: José Carlos Núñez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Contacto: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aaeoisanroque@hotmail.com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Facebook</a:t>
            </a:r>
            <a:r>
              <a:rPr lang="es-ES" sz="2400" dirty="0" smtClean="0">
                <a:solidFill>
                  <a:srgbClr val="7F7F7F"/>
                </a:solidFill>
              </a:rPr>
              <a:t>: </a:t>
            </a:r>
            <a:r>
              <a:rPr lang="es-ES" sz="2000" dirty="0" smtClean="0">
                <a:hlinkClick r:id="rId3" action="ppaction://hlinkfile"/>
              </a:rPr>
              <a:t>Escuela Oficial de Idiomas de San Roque | </a:t>
            </a:r>
            <a:r>
              <a:rPr lang="es-ES" sz="2000" dirty="0" err="1" smtClean="0">
                <a:hlinkClick r:id="rId3" action="ppaction://hlinkfile"/>
              </a:rPr>
              <a:t>Facebook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Propuesta de diversas actividades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Cuota Socio: 5 €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40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4000" b="1" dirty="0" smtClean="0"/>
          </a:p>
        </p:txBody>
      </p:sp>
      <p:pic>
        <p:nvPicPr>
          <p:cNvPr id="30723" name="Picture 7" descr="MC90029756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724400"/>
            <a:ext cx="266382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428604"/>
            <a:ext cx="7143800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4000" b="1" dirty="0" smtClean="0"/>
              <a:t>	</a:t>
            </a:r>
            <a:r>
              <a:rPr lang="es-ES" sz="4000" b="1" dirty="0" smtClean="0">
                <a:solidFill>
                  <a:srgbClr val="FF0000"/>
                </a:solidFill>
                <a:latin typeface="+mj-lt"/>
              </a:rPr>
              <a:t>Taller de italiano</a:t>
            </a:r>
          </a:p>
          <a:p>
            <a:pPr eaLnBrk="1" hangingPunct="1">
              <a:lnSpc>
                <a:spcPct val="90000"/>
              </a:lnSpc>
            </a:pPr>
            <a:endParaRPr lang="es-ES" sz="2400" b="1" dirty="0" smtClean="0">
              <a:latin typeface="+mn-lt"/>
            </a:endParaRPr>
          </a:p>
          <a:p>
            <a:r>
              <a:rPr lang="es-ES" sz="2400" dirty="0" smtClean="0">
                <a:latin typeface="+mn-lt"/>
              </a:rPr>
              <a:t>Periodo de matrícula del 1 al 30 de septiembre de 2013</a:t>
            </a:r>
          </a:p>
          <a:p>
            <a:r>
              <a:rPr lang="es-ES" sz="2400" dirty="0" smtClean="0">
                <a:latin typeface="+mn-lt"/>
              </a:rPr>
              <a:t>A partir del 1 de octubre hasta completar vacantes.</a:t>
            </a:r>
          </a:p>
          <a:p>
            <a:r>
              <a:rPr lang="es-ES" sz="2400" dirty="0" smtClean="0">
                <a:latin typeface="+mn-lt"/>
              </a:rPr>
              <a:t>Matrícula curso completo del 1 de octubre al 31 de mayo: 80 €</a:t>
            </a:r>
          </a:p>
          <a:p>
            <a:endParaRPr lang="es-ES" sz="2400" dirty="0" smtClean="0">
              <a:latin typeface="+mn-lt"/>
            </a:endParaRPr>
          </a:p>
          <a:p>
            <a:r>
              <a:rPr lang="es-ES" sz="2400" dirty="0" smtClean="0">
                <a:latin typeface="+mn-lt"/>
              </a:rPr>
              <a:t>Infórmate en:</a:t>
            </a:r>
          </a:p>
          <a:p>
            <a:r>
              <a:rPr lang="es-ES" sz="2400" u="sng" dirty="0" smtClean="0">
                <a:latin typeface="+mn-lt"/>
                <a:hlinkClick r:id="rId2"/>
              </a:rPr>
              <a:t>www.eoisanroque.es</a:t>
            </a:r>
            <a:endParaRPr lang="es-ES" sz="2400" dirty="0" smtClean="0">
              <a:latin typeface="+mn-lt"/>
            </a:endParaRPr>
          </a:p>
          <a:p>
            <a:r>
              <a:rPr lang="es-ES" sz="2400" u="sng" dirty="0" smtClean="0">
                <a:latin typeface="+mn-lt"/>
                <a:hlinkClick r:id="rId3"/>
              </a:rPr>
              <a:t>aaeoisanroque@hotmail.com</a:t>
            </a:r>
            <a:endParaRPr lang="es-ES" sz="2400" dirty="0" smtClean="0">
              <a:latin typeface="+mn-lt"/>
            </a:endParaRPr>
          </a:p>
          <a:p>
            <a:r>
              <a:rPr lang="es-ES" sz="2400" dirty="0" smtClean="0">
                <a:latin typeface="+mn-lt"/>
              </a:rPr>
              <a:t>956 67 01 08 / 629 25 88 72</a:t>
            </a:r>
          </a:p>
          <a:p>
            <a:endParaRPr lang="es-ES" sz="2400" dirty="0" smtClean="0">
              <a:latin typeface="+mn-lt"/>
            </a:endParaRPr>
          </a:p>
          <a:p>
            <a:r>
              <a:rPr lang="es-ES" sz="2400" dirty="0" smtClean="0">
                <a:latin typeface="+mn-lt"/>
              </a:rPr>
              <a:t>Sólo 40 plazas…!!!</a:t>
            </a:r>
          </a:p>
        </p:txBody>
      </p:sp>
      <p:pic>
        <p:nvPicPr>
          <p:cNvPr id="34818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852936"/>
            <a:ext cx="1714500" cy="234315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6" descr="MARZO 2010 - BRISTOL-BATH-STRATFORD-WARWICK CASTLE 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9406">
            <a:off x="5324844" y="4517840"/>
            <a:ext cx="33575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0988" cy="9398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Actividades culturales</a:t>
            </a:r>
          </a:p>
        </p:txBody>
      </p:sp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251520" y="1285875"/>
            <a:ext cx="8712968" cy="4159250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  <a:latin typeface="+mj-lt"/>
              </a:rPr>
              <a:t>Fiesta de Navidad (19 diciembre) 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  <a:latin typeface="+mj-lt"/>
              </a:rPr>
              <a:t>Fiesta de los Departamentos (20 marzo)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  <a:latin typeface="+mj-lt"/>
              </a:rPr>
              <a:t>Celebraciones 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  <a:latin typeface="+mj-lt"/>
              </a:rPr>
              <a:t>Concursos (Dime que me quieres, de fotografía…)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  <a:latin typeface="+mj-lt"/>
              </a:rPr>
              <a:t>Teatro (23 o 24 abril) 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  <a:latin typeface="+mj-lt"/>
              </a:rPr>
              <a:t>Excursiones/Viajes culturales         </a:t>
            </a:r>
          </a:p>
          <a:p>
            <a:pPr eaLnBrk="1" hangingPunct="1">
              <a:buFont typeface="Arial" charset="0"/>
              <a:buNone/>
            </a:pPr>
            <a:r>
              <a:rPr lang="es-ES" sz="2800" i="1" dirty="0" smtClean="0">
                <a:solidFill>
                  <a:schemeClr val="accent2"/>
                </a:solidFill>
                <a:latin typeface="+mj-lt"/>
              </a:rPr>
              <a:t>     con tu participación aprendes, mejoras tu comunicación,                       te diviertes, conoces a otros compañeros etc</a:t>
            </a:r>
            <a:r>
              <a:rPr lang="es-ES" sz="2800" i="1" dirty="0" smtClean="0">
                <a:solidFill>
                  <a:srgbClr val="7F7F7F"/>
                </a:solidFill>
                <a:latin typeface="+mj-lt"/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lang="es-ES" sz="2800" i="1" dirty="0" smtClean="0">
              <a:latin typeface="+mj-lt"/>
            </a:endParaRPr>
          </a:p>
          <a:p>
            <a:pPr eaLnBrk="1" hangingPunct="1">
              <a:buFont typeface="Arial" charset="0"/>
              <a:buNone/>
            </a:pPr>
            <a:endParaRPr lang="es-ES" sz="2800" i="1" dirty="0" smtClean="0">
              <a:latin typeface="+mj-lt"/>
            </a:endParaRPr>
          </a:p>
        </p:txBody>
      </p:sp>
      <p:pic>
        <p:nvPicPr>
          <p:cNvPr id="31747" name="Picture 6" descr="Moving On - 10 marzo 2010 0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052736"/>
            <a:ext cx="2411412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4429124" y="6357958"/>
            <a:ext cx="3571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800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pPr eaLnBrk="1" hangingPunct="1"/>
            <a:r>
              <a:rPr lang="es-ES" sz="3200" b="1" dirty="0" smtClean="0">
                <a:solidFill>
                  <a:srgbClr val="FF0000"/>
                </a:solidFill>
              </a:rPr>
              <a:t/>
            </a:r>
            <a:br>
              <a:rPr lang="es-ES" sz="3200" b="1" dirty="0" smtClean="0">
                <a:solidFill>
                  <a:srgbClr val="FF0000"/>
                </a:solidFill>
              </a:rPr>
            </a:br>
            <a:r>
              <a:rPr lang="es-ES" sz="3200" b="1" dirty="0" smtClean="0">
                <a:solidFill>
                  <a:srgbClr val="FF0000"/>
                </a:solidFill>
              </a:rPr>
              <a:t>Calendario del curso: septiembre-junio: </a:t>
            </a:r>
            <a:r>
              <a:rPr lang="es-ES" sz="3200" dirty="0" smtClean="0">
                <a:hlinkClick r:id="rId2"/>
              </a:rPr>
              <a:t>Calendario Escolar 2013-2014 </a:t>
            </a:r>
            <a:r>
              <a:rPr lang="es-ES" sz="3200" b="1" dirty="0" smtClean="0">
                <a:solidFill>
                  <a:srgbClr val="FF0000"/>
                </a:solidFill>
              </a:rPr>
              <a:t/>
            </a:r>
            <a:br>
              <a:rPr lang="es-ES" sz="3200" b="1" dirty="0" smtClean="0">
                <a:solidFill>
                  <a:srgbClr val="FF0000"/>
                </a:solidFill>
              </a:rPr>
            </a:br>
            <a:endParaRPr lang="es-ES" sz="3200" dirty="0" smtClean="0"/>
          </a:p>
        </p:txBody>
      </p:sp>
      <p:sp>
        <p:nvSpPr>
          <p:cNvPr id="33794" name="2 Marcador de contenido"/>
          <p:cNvSpPr>
            <a:spLocks noGrp="1"/>
          </p:cNvSpPr>
          <p:nvPr>
            <p:ph idx="1"/>
          </p:nvPr>
        </p:nvSpPr>
        <p:spPr>
          <a:xfrm>
            <a:off x="684213" y="1557338"/>
            <a:ext cx="7200900" cy="46688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Festivos: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sz="2400" i="1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b="1" i="1" dirty="0" smtClean="0">
                <a:solidFill>
                  <a:srgbClr val="7F7F7F"/>
                </a:solidFill>
              </a:rPr>
              <a:t>6 - 9 diciembre </a:t>
            </a:r>
            <a:r>
              <a:rPr lang="es-ES" sz="2400" i="1" dirty="0" smtClean="0">
                <a:solidFill>
                  <a:srgbClr val="7F7F7F"/>
                </a:solidFill>
              </a:rPr>
              <a:t>(Constitución, Inmaculada)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b="1" i="1" dirty="0" smtClean="0">
                <a:solidFill>
                  <a:srgbClr val="7F7F7F"/>
                </a:solidFill>
              </a:rPr>
              <a:t>21 diciembre - 6 enero </a:t>
            </a:r>
            <a:r>
              <a:rPr lang="es-ES" sz="2400" i="1" dirty="0" smtClean="0">
                <a:solidFill>
                  <a:srgbClr val="7F7F7F"/>
                </a:solidFill>
              </a:rPr>
              <a:t>(Navidad)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b="1" i="1" dirty="0" smtClean="0">
                <a:solidFill>
                  <a:srgbClr val="7F7F7F"/>
                </a:solidFill>
              </a:rPr>
              <a:t>27-28 febrero  </a:t>
            </a:r>
            <a:r>
              <a:rPr lang="es-ES" sz="2400" i="1" dirty="0" smtClean="0">
                <a:solidFill>
                  <a:srgbClr val="7F7F7F"/>
                </a:solidFill>
              </a:rPr>
              <a:t>(Día de la Educación, Día de Andalucía)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b="1" i="1" dirty="0" smtClean="0">
                <a:solidFill>
                  <a:srgbClr val="7F7F7F"/>
                </a:solidFill>
              </a:rPr>
              <a:t>14-20 abril </a:t>
            </a:r>
            <a:r>
              <a:rPr lang="es-ES" sz="2400" i="1" dirty="0" smtClean="0">
                <a:solidFill>
                  <a:srgbClr val="7F7F7F"/>
                </a:solidFill>
              </a:rPr>
              <a:t>(Semana Santa)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b="1" i="1" dirty="0" smtClean="0">
                <a:solidFill>
                  <a:srgbClr val="7F7F7F"/>
                </a:solidFill>
              </a:rPr>
              <a:t>1-2 mayo </a:t>
            </a:r>
            <a:r>
              <a:rPr lang="es-ES" sz="2400" i="1" dirty="0" smtClean="0">
                <a:solidFill>
                  <a:srgbClr val="7F7F7F"/>
                </a:solidFill>
              </a:rPr>
              <a:t>(Fiesta del trabajo)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b="1" i="1" dirty="0" smtClean="0">
                <a:solidFill>
                  <a:srgbClr val="7F7F7F"/>
                </a:solidFill>
              </a:rPr>
              <a:t>21 mayo </a:t>
            </a:r>
            <a:r>
              <a:rPr lang="es-ES" sz="2400" i="1" dirty="0" smtClean="0">
                <a:solidFill>
                  <a:srgbClr val="7F7F7F"/>
                </a:solidFill>
              </a:rPr>
              <a:t>(fiesta local)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i="1" dirty="0" smtClean="0"/>
          </a:p>
        </p:txBody>
      </p:sp>
      <p:pic>
        <p:nvPicPr>
          <p:cNvPr id="33796" name="Picture 6" descr="MC90033590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37257">
            <a:off x="6003788" y="4851621"/>
            <a:ext cx="1449388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losmercados.es/wp-content/uploads/2011/05/calendario-laboral-blogconta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30619">
            <a:off x="6713608" y="1855832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1228998"/>
          </a:xfrm>
        </p:spPr>
        <p:txBody>
          <a:bodyPr/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calendario del alumnado: </a:t>
            </a:r>
            <a:br>
              <a:rPr lang="es-ES" sz="3600" b="1" dirty="0" smtClean="0">
                <a:solidFill>
                  <a:srgbClr val="FF0000"/>
                </a:solidFill>
              </a:rPr>
            </a:br>
            <a:r>
              <a:rPr lang="es-ES" sz="2800" b="1" dirty="0" smtClean="0">
                <a:solidFill>
                  <a:srgbClr val="FF0000"/>
                </a:solidFill>
              </a:rPr>
              <a:t>consulta los tablones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611188" y="1412777"/>
            <a:ext cx="8104216" cy="4753074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Cambios de horario: 16-20 septiembre y resolución                23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Becas: hasta 30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Solicitud de título: 1 al 30 de octubre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Carné de estudiante: 15 octubre-15 noviembre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Plazo extraordinario de matrícula: hasta 31 diciembre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Simultaneidad de matrícula: hasta 15 de marzo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Anulación de matrícula: hasta el 30 de abril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Preinscripción CAL, 1º presenciales, </a:t>
            </a:r>
            <a:r>
              <a:rPr lang="es-ES" sz="2400" i="1" dirty="0" err="1" smtClean="0">
                <a:solidFill>
                  <a:schemeClr val="bg1">
                    <a:lumMod val="50000"/>
                  </a:schemeClr>
                </a:solidFill>
              </a:rPr>
              <a:t>semipresenciales</a:t>
            </a: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:                  1-20 mayo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Matrícula libre: 1-15 abril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Matrícula oficial: 1-10 julio y 1-8 septiembre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34819" name="Picture 51" descr="MC90035192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00042"/>
            <a:ext cx="181292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82261">
            <a:off x="726845" y="4392910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0242">
            <a:off x="5121693" y="269280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4043362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  <a:t>un espacio</a:t>
            </a:r>
            <a:b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accent2">
                    <a:lumMod val="75000"/>
                  </a:schemeClr>
                </a:solidFill>
              </a:rPr>
              <a:t>de…</a:t>
            </a:r>
            <a:r>
              <a:rPr lang="es-ES" sz="32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sz="32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s-ES" sz="3200" b="1" dirty="0" smtClean="0"/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357299"/>
            <a:ext cx="8115328" cy="4500594"/>
          </a:xfrm>
        </p:spPr>
        <p:txBody>
          <a:bodyPr/>
          <a:lstStyle/>
          <a:p>
            <a:pPr>
              <a:defRPr/>
            </a:pPr>
            <a:endParaRPr lang="es-ES" sz="2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sz="2800" i="1" dirty="0" smtClean="0">
                <a:solidFill>
                  <a:schemeClr val="bg1">
                    <a:lumMod val="50000"/>
                  </a:schemeClr>
                </a:solidFill>
              </a:rPr>
              <a:t>compañerismo</a:t>
            </a:r>
          </a:p>
          <a:p>
            <a:pPr>
              <a:defRPr/>
            </a:pPr>
            <a:r>
              <a:rPr lang="es-ES" sz="2800" i="1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i="1" dirty="0" smtClean="0">
                <a:solidFill>
                  <a:schemeClr val="bg1">
                    <a:lumMod val="50000"/>
                  </a:schemeClr>
                </a:solidFill>
              </a:rPr>
              <a:t>móviles apagados</a:t>
            </a:r>
          </a:p>
          <a:p>
            <a:pPr>
              <a:defRPr/>
            </a:pPr>
            <a:r>
              <a:rPr lang="es-ES" sz="2800" i="1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buNone/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5" name="Picture 14" descr="Forges+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752" y="4938690"/>
            <a:ext cx="3524248" cy="191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hQSERUUExQUFRQWFhUVFBgYGBgYFxQYFxUXGBQYFxcYHCYfFx0kGhgXHzIgIycpLCwsHB4xNTAqNSYrLCkBCQoKDgwOFw8PGikkHCQsLCksLCkpLCwsKSksKSwsLCwpLCwsLCwpLCwsLCksKSwsKSwsLCwsKSksLCwsLCwsKf/AABEIANQA7gMBIgACEQEDEQH/xAAbAAABBQEBAAAAAAAAAAAAAAAAAQIDBAUGB//EAEUQAAEDAgQDBQQHBgMHBQAAAAECAxEAIQQSMUEFUWEGEyJxgTKRobEUIzNCUmLwB3LB0eHxY4KiFRYkNFOSskNEc4TS/8QAGQEBAQEBAQEAAAAAAAAAAAAAAAECBAMF/8QAIhEBAQACAgIDAAMBAAAAAAAAAAECEQMhMVEEEkETIjJh/9oADAMBAAIRAxEAPwD24Us0wmlFVDhRNJSFVA6aSm5qM1A+kpAadFAUU1xwJBJIAAkkmAOpJ0rnsR2sU54cG1314LqiUMp6hUZnP8o9ajWtuiUsASbAa9KxMT20wqVZErLq/wALSVOn3oBA99Uv9hF7xYtxTxB+zjIynybBlXmonyrUTh0pSEpSlKReAIFjyGnuq6OmcrtY6ow3gnjy7xbTU+hUSPnSf7fxigCMKymdM+IJ/wDBvoavuNzpMxysOU2HKmNqi5iYgDlsPLyq6NqR4nj9cuESmCZl9XyA+VIjjeMF8mFWOSVupJ8ipBFXnHgq+adrQOWsm/61pmeekakxynafKmobMR2pcHt4N7r3a2nf/FYPwqVjtphioIWtTKzol5C2j71DL8aqllSzIMW1ggRaSTeegkfCpnGwuU5QpMAEKAhW1wAQfUe6mjpvoWCJBkGnVxjfAO7vh1vYc6/VkKaPmyuUn0irTXaN9i2Ja7xA1eYBMDm4yfGnzTIpo16dRSzVPh/E2n0Z2lpWnmkzHQjUHoat1lC0lFJNAGkBooqh00hNE0yiHTSUUUDimkin0hoGxQEU6iKBuSlCadSVFLWbxfjiGMqSFLdX9m0gStZGsDQAbqMAc6i4vxgoPdMgLeImDORtJ0W5F73ASLqIOgBIxcPgIUpRUVKV9q6fbcGyRFkI5JTYTuZNWRUTuEdxJzYiHL+FlJ+obO2Yn7ZQt4j4eQrRw7JBsDt4QSAIN431GthoKnw0QUxEbcoiCdv175UNEDpz9f1by860lpynxYGLdJE/3o+ljaTOk2/hU4RbY/AUwNA3sNdvh+hREQxd4CeswbkU0NZj4tdQLT/Gh8kWF9Om+kCKh+kkTmATa9uh6X2qKlXh/FCYEdNB05TApmaIkgjMegEASZ3123mqa+LNyR3jYmbFaQSRY21+dWM4WmRBB9QBqJ2POappe7kWPl8LDX31ACJ+8TtaBzsT51GFFXONCUhIF+sTUk+VzcSVGLW+J8poHML8/OReOu/60qulQNhOWdRFpnQ2+dTgKIMFNwRYb9ZmKZ3HgObzm3TnbagzH+DAqLzRUy9p3rYEKj7rrYMLGl/jV/hvaNQWlnFJDTqvYUDLT37ijor8hvTglBmCOX3Zt121qPF4ZDzZbUnOg38zuQbQd5B1q6Xft0M0VzHCOKLw60sYhRUlVsO8qJV/hOkWDg2OivOulrGiwtAomiiAmkiiaKISigmm1RNQRSE0ZqyAUtYPEu1yWVlIZfcgTmQE5ZvaVKF7cqrI7fM/fZxKBuS1mA8ygq+VT7Rv6ZenUVlca4oWwENwXVzln2UARmcX+VMi2pJSN5qHDdsMK4DkfQSASQTlUIE+yqDVHh7Cly69ZTkKIJulP3GxyABvzJUd7aia15JhsMlAF1Km6lqut5RgFSj1gD0AHhFWW0yYHhi1oERcADe2822velabRmSqxgmDrraAEiCRlHlYDo0qOpNtDyTOlz8q0i80kDe9RF6bqMdBy1O19dqhK8oJTqYJm6hIMeelZeMxS1OhhgBbxAKyqcjCSJzuQAZMmETJ6TQ1tpcT4+2wE5pzK9hCQVuLM6JSLn9TVdpGNfuEN4ZBt9YS45Gv2aSEpPmo1qcG7PoYlUlx5f2jqozr6DZCRskWHxrUqbXqOfV2Rz/a4nFL5hLndIPTI0Balb7D4JP/ALdCuq8zh/1k1vUtTZusodmsKBAw2Hj/AOJH/wCagc7FYNWjCEHm3mbPvbIrbNQnHtgx3iJ5Zkz86bpLWC72QUm7OJdT+V3K8n/VC/8AVVV1eKYH1rAcTuvDKKikb/UuQrn7KjXVtvJV7JB5wQflTyKbN+3I4HiDb6czbueDdIUZTePElQlJ8xvVxLKSBceRPnHn+r1Z4v2WZfOeC28PZdbOVweZHtDoqaxVYl7CrSjEnMhUJbfR4UKOyXUf+mvkZynoa0a34av0adSPLLYa+vLehdiYVbSB7jF9IMXPpSlXMlIBiL2jXNfp/e1OQoXuoxP3QAI6Tf31UV8Zh0LbU04FFKhBBHuuNCLEHaBGlN7N8WUlX0V9RU4lOZlw/wDrtjn/AIibBQ9ac+q91DaNADcWTudALnlVHifDu8ACCUupPeNOC+RadDEWSRYidDvUqx2FJWbwPjAfZzkZFpJQ8n/prT7Y8tweRFLgeONvqUGiVJQYKwPApV5ShX3yIuRa4vUNVozSUA2ooySig0lBLTTTqqcTxGRtR6QPWs26m1k3dOP4s4A4rKeYEnmY/r5VW70JiRfnpfXSPKqzjsrJPx3zafwpcS76ki366fxr5Vu7a+rJ1IlfaacnvEpWmT7QzefUen8KVnDlFsPiFosFd2s96iDIEZjmSNdFW91RJeItEjUzyG9tP60HFDVSQAJ018vMxy2rWHNlj+s5YSr7HGltfbtFIn7RkFxsdSj20QOigNqvN41K0FaFBxBNlJ8SR/KPw6npWOw+Qc0kbXJuecz19fkd0AsrbUppwxK0Rlc38aDZY6kTrBrqw+TL/pz5/H9Lz+LW44WmbvOQSSBDSBCe8c8ogJ3PrXVcH4QjDt5ETJOZajdbijqtZ3J+Glcf2e4ocGFh1kr7xRWt5qFFWsBTUApAFgEyBXT4XtbhF6YhoHkpWRX/AGrg10zKXw58sbOmzSVTXxtgavNDzcQP41kcS/aBhGhZzvVEwEtDvCTsJHhnpNGdVv4nEpbSVrUEpSJUomAPM1zqu0j2Itg2fB/13pS2eqEDxOedhULHCnMUsO4wQBCmsNMob5Fz8a/Ow08uhQQKq6kYf+66nf8AmsQ69+QHumvLIi59TVhPZDBpEfRWI6oB95IJrXz8qQLneegou6xl9i8GrRhCDzbKmz/oIpv+w32r4fFuR+DEDvkdAFWWn3mt3NUZps3WSOOYlr/mMKpQ3cw5DiT17tULHxpF9psDiEKacdbAUMqm3ZbN9ilwCtfvKhxDbaxC0JWPzJzfBVNmnM8PxHdrOGUtLoSM2GWSFF1uQMhUnVaCQDzBBjWrhxyROYtpv7OZCY5zJ/l10qw52XwhP/Ks+iUpn3RT2+zOGAhOFYA2+rQT7yKu11GFiu0LAMd6g6QEEOE/iBCb36Ujb+IcjuWXDMqK3PqGwSdhHeKHIADSutw+ASj2EJT+6An5AVLkHnTaakcrheyKlqUvEuZs+XO03mQ2rLOXvJOZwiYlUbDaumZZCQEpASkAAACIHIchUhUP1/OmKWefzNZ2qyjSnVWZJ1NWAa087BRQaKIlrA7VP+BKfxG/O2n6863643tPiZURy08zavDny1g9+Gbyc/mvIt8dOe/KlBjxEXOn7uk670roiBHIHrvA9PkKiUZV7ha89RAiL++K+Y+knbOYxO8n0/r8qepeY5ZgC+2gmPU1EVxPlE6+6PUe/rSIRrIG/pGsz0EVqMpAv3bdZsI/RqRL4uTzsBbcdPL+VBRP659QNNfjUYG2+u3hsTzsKeBMh03hSxJuAdoEC/r+pp7qEmxSFSL5kza+8xMCoi7e031Ok305x8b0qTYxMCZPPpyE687+5KJGsOyI+pak8kIn4ifXzq3wDDh3ElwpGRkQgRADi4MgaSlvf84rOdeyIK1XKvC2kCScxgBPUyB5x1jT7M4bunEJWMQy8oLU4hcFp8/eKCFKAKJGkEpFwduvglt+1c/LZJp1anIpneTQTXMdqOLqUoYdpSk2CnVpMKCT7KUnYquSdgOtdOWWpuufHHd1Gs7jlpxaGj7C2VqTzzoWgH0yqn31a4ZjC40lcRmki82khJ9RB9a4XDcJQCFIKkKuQpKlAxeTMk3+PlWhgcdiMOhKG1IcbSAEhYhQA0Ei/vBrynNi9Lw12oBpMtc4z2yy/bNKb/MPGj1KRKT5iugwePS6kKQpCknQpMj3ivaWXw8bLj5KUHWKEzrUp9KrYvEJbTnWYSIEmYuQALbkkCOta0kqcU9K6iBp56moFX1NMyxTwaSaqG92OtLFLSFVFEU9BqMGkJmqlWKQ0iTS1WDn1wknkDXBcTxAm8ak+cGB8flXacUeytmuHdw5uT19N/lauH5N8R2fGnVqkuxMxMRGut7+pA+VNTOm4N9yOZ15mrX0fYzvPnt1/RqJxopERfyIGnu+G9unG7Ec3AG1/l8dPfUyRoIuPQAX+NyL6X3mkCconfYfGddYHuoQkpFufvOvSdtv6WImccy8tj0E2B9xsPOoSs6JPKTzJ9I8/wC1KlF8xg7R5/Gw9PW1KPCPzfLT3xVERBvYgev63qRsZlRfrGkG8W05/wA6Ai1tPLU8yCfL31NhEgJ11idLnrWRe7N4ULxDrrl/o8BpAuZUjMXI5mSlP+be9aGFccdfGIfT3KUIUllokFYz+244RZJyiABoCaxcQ2lRzhSkKSIStBKVJHIq3BtY2qtiWe8nvHXnkJ1C1BKDyEJSArSdD/Lux5sZjpy5cVt228b2nzEpwwS4oauH7JvrI9s9BbrWAlggkqKlLKsyyrVSrXUPSALCp3rJA0TBypEJ00geUxc+e1QhBNzYGP3jfyk2/XPn5OS5dPbDCY9npegWMcyP1f8AWsVI26YmL6gnX13GvSogqJyi5i5mBM76m9PDJJuSeQv+uW38q8nonDwVt52vPzO39Kgbw2VedlRbXvkiFaRnTGRfrBogmwsOnnuZM7dL09Igbk/D4VqZWdxLJU2N7XOpYcStJQ7GVDifYBUQnMQboIBKr2trtWzi3e8xDDWYqS2O/WYmSJSzpzOdX+UViEA2IkQfjqOo+FV+FlWEWpaJcbUAFInxICcx8F7RmPhPoRXZx82+snNnxa/y70Jnb3/00pUp5kVTwXE0OoC0EKSdCNeoI1mbQauIekWB91dHTnKD+tKfBqMHnM0/PVQppoTQV0goh0U3LG8Urio1rPxHHmG/bfYR5rRPzn4VRooNPmsIdrcMT4HFOnk0245P/Ykj41tNOZgDBEgGCIInmDcHpViWaRcVwKnUQhYQdiU5h6iRXPOdl8VP2zKh1aI58ldZrr6K8rhL5ax5Lj1HDPcDxiNG2XP3FlCvQLEbDespPFAqD3LqRKhOUqEpMLGYWMFO3KvTZrjODqKRiEfgxOIgHT2grSLCF+4Vm8GFes58vLJwjrbivbBImxsZ1Nj1tV36Pvpt1tpVvifCGVkKLQIJghQPhNhr7SPSqX+xVoP1Ly2wQDkcAeT1EzIG151ryy+N6r0nyJ+mLTy1238z6fG1QrbAIAkkamDa3xP9KH8apuUvICJsHUHM2eU7o8iKsBqBKbggX532j9fKuXPC4+XRjlL4RlFvK9ttOu9unwqs5iRoDO3Q6b3gdelK8FKIB0Gw5ySdTHrQ2xFzcaGT7xfXfzrzaNbSVe17gbG8X533NunJxxOwFp0532JNvdaTSlKlEQIvvv1HOmfRbib/AJfaOkX2HpWg5Bn4QSCTqYGkk3NSpw9/Odbm+s/hjWZnTSKA6PaJ0BHXU28tdKg75RAA0vaBexmOe+tVFhacotoN7aeY98aXpmYn1O0En+HPaohGXaNJ2MehAt0nSmrWUzIskySoa63vce73VNrpP5WvrrO1ideXupFOe6R6+u+vSqycX+G5tci3mExfz+NTMDe6iZkz/L9fCoqMvSCNtxz5A++pGlRpI2mdfd+utYGExpQ+vv5SpRhGhSACYAPrW2jF6FIO0T/L9CtZY/VJdrLJcYX3rJvqtH3XB+Y6BXJQuN5FddwviKcQ2HEGxJBCvaSoe0hQ2Irju/KcylFIEE32tqTUeF8LiZccbZf8L2TwklDalouRKMyUlJIhWgmurgz3/Wuflw63HW8Q7RssqyKXmX/00ArXf8qQY9YqoOP4hd28KEgzBedCTbmhAJHlNQ9mMMlGFaGUJJbQpyIAJUJ8fMxElQq/h3h4h91MC/8AbS/zrt+rktUVPY5Uy7h2h/htqUsXjVwx6xVPifD3Ay4peIxK1hBKQXChOY2FkBINb6lmZ05Dnck+flVDiWHKkhMnxuNIBIH3nE5jEzoD8aqTKryexeE3YCjzWpa588xM1cwvAWG/YZaT+62kH3xNaU001Ns203pRSmkNVE1BpTSVgJFcW61k4g+DMKDT6SNsw7tZvr4gK7WuX7YYfItnEXgKLDsGPq3rAztlXlM9asax9J1DPKSZGa8m6YO2lim/rS5AIN5BgkSRpe24MenrSZIcSuQQtGVVxqkAgjnqfd5Qry0mcouZkXvy1sDMVWULigsEQCVCCkxcQbE6fiEjp6c7wrgTncKLCpcaWpt1pR8LmW6VJJ9hSkFJuYPSuqwDGYBREq5kCfUbEj3+6qaVjDYtCtGsQA0s7d6mSyvpmBUnlpUuMymq9Mcrj4Y3DHULzEDKtJhaFWU2rkUxPypBxFk2Utsq0AzJt5XtWv214AhaQ8lSm3czbSlIsVodcS2Uq8s0g7RT3+xxQ2e6xCyUglKHEMlpUXhSUtpMHmDNct+P6ronPNds5xeUHn6Egfryqs8gqA0TAPmf5/KquEbLikss/Vl7unGzr3DS2g45H7pSoJ5Zk1pcZ4AvDqa7l5ThcWpOR3KZCW1LPjSAR7IFwbmvP+DKvX+XGaZr2EI0E6ySd5nT+FO7i0k6fi02i1WUvhSUrGbKoBQJ67a7GQaRaAq2xGs6TrERXP8AXt67Vjy1PTX3nTyrM4zg3VJ8CpEEFEC99RzPTodanXi3MMcrxlomA4NU3tnj5j+laSYF81rxvI23jTyrWvrdpvbJ4Pi+8b5FMBXPpIAvp860idR/Qc7xYbaVlcRwykLLzIMx40yPrBzj8Xz+c+FfC0BaTM3k7fyIjf31nKTzFno7FsJdQQUym149mbAg7H5wdRWdhsYvDLDb85D9m5Yeij8OnlWkt8IAgElXhFpk7AfMm8dKsv4FDzakOaHQi5SfukHpp8K1hfzLwmXuJCwIGYTBBT0Man+tZvEms5ZYSpWZ1wZjuZBzq6Qkm20U7gGBxi2siGs6QopbdUrKnKDExcnfT+Fa/B+AFrFqUpYcdbbhSwCEIU5PhSDrlbg85ck11cfDlMt3w8M+Wa/66JLEJMHLy0sAIGo6CkwxAAnNO5I30mIH8aARpKjzMKmT1IpVuZRGUDYCR4vw5jc6nkYrscSdKxJsRPPKNTtVJcOYhhKSPCtTq97NoKdvzuI91OOJKTb+GvnY8x63qXgaQ4668DKUwy2drQt0j/OQP8lBuUlFJUQUhopIqwWDSUA0VgFVeKcPS+ytpfsrSUnpOhHUGD6VaFFFjkOz8qYLa0o7xla2lgCIcSZChBEZgc0jWTVxYOWQmCRa4EEETfcG3u8jUXH0fRsQnFCzbmVrEckkH6p0+XsE8iKs5UlRiwI22P8Acn3naqt9hpokQICrQYsoQDbXr6jS9QcUwfetlClHIoXgc7yNSkyARyPup+CxcnWCDeQQCPvajYm3TflOlnXwATM6TtuRcEAX6DlVRiPY11/CO4dX/NshK0/44acSpDiBuSUwRsqx1pVLW9hy47xD/hlA5ilttowfaSpdylWxAE7VPxThxWoKSvI4iVIWBKm1zBJj2kEEJUkjcbRUfD+F4TFrWMThm04pMd6m4zcnUQRmSfxa7HrK3LGH2YeXicQ+/hVIR3RbQ2hxJyFooKADBzIP1aTImL2NdGGnu8+kYpTcoQoIQ3myNpN3FFShKlEADaAKHuBpwK+/wzcNFIRiG0AlWUElLqbkqKSYKdx5Vzfbztm0pgNMKz5/tFgHKlI+5JAud+nnUs/I3P7Xpp9geEs4jC9662hw51JTnAUEJSBAANtST61W4xhk4fiAQwEobU2lS0CAkKCXDYCwJS3Ntz1qr+zzCpewpAefbWhZBDTpSClUFJKbp1zCYm3Sl7XIbwZYMLVmdUXCpSlrX9XlzFRNyJEfwms59zTePWaxjFEgjJmBEXEyDzBOlZeGb7hYbXJbVZlV7G8tq+Y51fZzKAKVhSTcEaQNDv18qc4hDqFNCV5fagQlJ2AVpmHIXtXzp6vh1X3Ei4I292g5lRPlyrnnVJaUXEKllZOeAYQqSMyfy86upegFp8yU87BaTorryPXzqc8SbPgSErJGUNoGdStoCEfxtVmN3rS762s92ICje0A9DGkbaU5tBeX3DROdXtq2bbnxKt7gNzFafB+wADSQ+69MewlQCUA3CM2XMYFpmtV95jAoDbLYLi/YbT7bhGq1rMkJG61THWwrow+Pq9ufLn61inx+NRhGkNtpBWR3bDc+0QNzskC6lbDqRVHhmCyIIzhThUVurOi1qMqPloAOQA2qvw7AqLheeOd1QgkTlbSCfq2xMpT1NyZNa6QYgQNtTrtbN+r12RyUxIvAy/8Aby8tKYpzWLwbW+RNt9qsZwke0J87zymaqJUOU/HzEwYEc6qKPE3yhvMBKj4UAAiVqISkRP4iBW/wjhwYZQ0DOUXP4lEkrV6qJPrWNwlAxL/eAfUsKUlvSHHdFKEapQCpIOhUpR+6K6aKikoiikoySKSlJpKompRTaKwHUsUgpaKixWFS4hSFgKSoFKgdwbEVxmEScM6cM6omL4dZJ+sbuAJGq0TlI3Tfau4mszj3BU4lvKSUrSczax7TaxoofIjcUiy/jNwxUV3PWLbCMwI1SRt0BtV1TZvJMEb+yOQEX/v0rH4TjlpWGXgUYhsSeTiJIC2+adfKw8tV1zTUiNjM6XEa1UsIy2QQdtI997COQqvxfhCXcq0qyOo+zcSYUg7+YgEFJsdLaiVSVAaaxrfnt678/M08XTYA8r389LwJ66a1Rn4ftatgpbxyQk7PN3bVFpUnVvbmL7V0rZQ4kEFKkm4IhST1GxrJxCwoASlQ5Rmk6aRzI0MisVfAQ0SvDOqwxJmEDM2r95omJ0tE6+kXqtzifZpK1BxpZYdSIC0JSQUm5StBssTfob1icQ/Z19JIVisS44oWTkShpKQdQE3vO9WBxbGo+9hnhaJSttRmL+FSgKlb7YOpH1uEdH5mlIcHuOU/CjUt/Kz19iF4VH/CkuJ1U04RJ/M2uwSeaTAPMGqScatHh+jYnN+HuVz70jL6zFdAO3bMXaxQPLuFzrG0igdr1LH1OEeP5nShlA8ypRPuFeeXHMrux6Y8mUmlfs/2cUpSnsU0iSMrbaglZQmZUVagKJiw0A6mumbZQgHKlKQNYASI6xXPHFY5wTmwzI/KlTyul1FKapL4L3h/4hx58jVLilJbnaG2gE+hmtzHU1Hnld3dq9je0i3ZRgglUGFvrB7lHMJj7VXQWqvguFhGZRUt11z7RxXtqjRO4QkT7IECrv0NMJGUJCRCEiEgW2B360iWQLAE6bg+f3gSJ6VpnYOUHbTeI5W8I5bbCpHFpCTcaHkbaaeVqhfbBTCBrqbwLDf+U00LUBpMaa62/vVRN9KSBuYtYfDpWZjsSrEODCs2UoZnXAT9S3N1WJGdRsmTbXam8T4mtORtCAt505W0+SbqMiyE6k1v9n+CJwzcTmcUczrh9pxZ1J3gaAbD1qL47XcFhEtNpbQkJQgBKRyAqekNJUQpptKaSa1EFJSmm1RNS0UV5hRRSTRQLRRRRWZxzgacQkGSh1BJacGqCRBt95JFik2IrBwXE1tu9y8A27HhAHgdExmaVvt4Dce+exqnxThLWIbLbqQpOo2KTspJF0nqKLL7UVIChOcnn06321gxVdpz1PhExA3A13jofiBWa/gsRhDfvMQyDKXEfbtW++jRwaXF9ZFTYTHtPjM0vMTIMCCBpcfdNhY9LCRVLGqsA2nQAmddfje1M7oSIAtawiwEW6VIgeETfrr6zv671FkgG5gTc/OYEGbWHLyohjrKM2ZM9IhQ1Guh5WvTXUlV1gR4gIBmNN7j1G005l4jY+XLS/xG+2gipoSSLzyTaDf+nSgzHE5hlASoG0CQTczoJj0M3k87OEaSBNto02J1Np1Og3pMRht+7Gmo8W/v3POlwWKPsTfZWVQGulxbQ7xp0oJVrJ0Eyb5UzYmDpv16HyprwCb5Bm1lOo5CZg7U5wKSZVGs6HTkIPX51VxbxKgQnNpfw2gjNGbeqHNYm8G9hYrI3v7Vz6i/rVhZNhczEiyh5XAnTYb8tKWDxqhqk3IiE+U+ySEjf3WvTuIcbDaM7hyImAVABSjrGW6uVgmd6CYMJRsbCTOm5JmP7j3Vm8Q4l4g20nvHlCUtoym2y1qKSGxoZV6VIzhMTi7jNhWDuq76x+VOjQ6m+8V0PB+BM4VGRpGWbqJupZ5rUbqNF1ryp9n+z3cy66rvMQsALVskahtsfdSPjqa26IoqJslJTqSgbSRTooNUMIpDT5ppqxE1IaCDypMp5VkKBTopgB5fEUsHlQOoppBpMhqKdRFMKVcqVKDVQ+KxeJ9kmXVFaczLp1W0cpUfzp9lfqPWtlQOwpvi5VFl05dzBYxnZvFJGhTDTw/ymW11VPaRkGHS42rZLyC1fkCR3Z23vzrsoVy+NNcYzphSQQdQYIPobVV37c4zjULSSDmnZJzC4t4gYGxmbUoxMXA300kx+EgxYCrOJ7FYRZk4ZsHSUfVn3tkVXV2BY+6rEI/dfXH+omh0k79JQkqUpJ3I0m4vH8etAeToXAQdM0AydNfUQNKjT2JicuJxYGkd6n4Eomnf7mg6v40//Yj/AMU0NRA2hSJhMIEx44FpmIBEfz1qu52jaByJcLivwMp75U6RKUQk6bi/KtFPYPDSCtC3SNO9dcX8CY+FbLGFDaQlCEpSNkwke4UOnLN4TGP+y2MOjTM9ClxzDSdPJSo6VscK7LNtK7xZU89/1HIKk/uCIQPK/WtbIrp/CgNq5j50Nn0U0oV0PwpPFyHvqIfRTYVyHv8A6UkK5J95/lQONIRSd2rp8aC2rmKoKQ0vdq6fGk7g86vQQikind0rmn400sK5j4/zpsWqKKKwEULVwP7NSVPcUC1LUEY55pAUtSsjY0QnMTlT0Fd/WOrssz3y3kd4045He924tAdyiAVpBiY+8IV1oOM4rwR1zC4dOFfdYxH0vF92vvHDPdnFLbQ5mJzoPdNi8wBysbfZbtCnH4pvvEqaxDbGIaxjBUoBt1LmHSDkmCCFOZVawSJtXXPcBbUpkgrQGDmbSlUJnKpBzCPF4VKF+Z3vTR2bZGJXikpyvraDK1pMZkggpkaFQgXImABoKDzLgOIWrs/xF1TjpcQ5i8iy44Vp7sDu8qiqREnferHGMe7geGcOxrDjxdX9DS8hTi3EYkPNArCkLURmJFlCCL12uF7A4ZvCu4VJdDDxUpxOeSSv24URIzWmOW16mwPYvDt9zIcdGHjuA6tS0tZRlSUpJyyBYKIJGxFBzvZJ9XEX+IKxC3QGcUvDMtoccaDSGxAUA2oStRMlRnS0Cuc4XxziWMwLKm5xBw+KebxDaXQy9jGWwkIUFpI0KiDHtECZvXpeI7KsqdW6nvGlugB4tOLb70JBCc+U3IBjMIVG9Q/7lYYdz3aVs9whTbPcrW3kSsgrBCTC5KQTmBvfW9Bk/s94u1iFYnu/pTakKbS7hsQpSlYZQSqyCpSvAqJjmDzFcpwkleM4k2pvFOoTjGWUKQ+tKcMh1YQpQHehQgKKvCkxF4Fen8L4G1h8/dg5nFZ3VqUVLcVAEqUokmwgDQDQCsvD9hGW3HnG3cShb6s7xS6RnVe9h4dT7MUHOdqMLimcUMRgnHHFYbDsqdYK1FOLbKnUOeGY73K2CCBJI3MCtvsLxVnFqxOJYUpSHFtFMqJySw2paMpJCCFlUgbzrWtw3s02wtKm1OeFltgJKyU923OQEHUySc2pk1LwjgDOFLvcoCO+dLzgGhWpKQogfdnKDA3mg81xmJUni3E091icQhphhxDbbykpbUpoKUqO9SQCbnICdYHPS7UYfucfwZlDrqkFb7TkuLJdS2hGUOwYWQZ13muoPYln6S7iUuYhDzwSHFJcIzBIAQMsQAABtUT37P8ADq7glT+bDFxTKu9VmSp1RU4sqN1qUTcqmg6NQBlJva46Gf614OjiThZxDSHcS3i18Vdw+ExCnnUsNJSpB7ta8+WMuYBBSZzCJgx7Vw7gaWe8KVuqU4QVrWsrVZOVMTZIA2AiZO9ZSP2d4QMP4cpWtrEOF11Klky6oglxJ1SqUjS1qDnO2pWnivC2z3zgdRig8hpwt9+W2QUkguISIMquR66U7iWExRwLZwIdDi8QnEvYVeIUl0sphDjDbq1FTYzJTMGJUqDEA9JiOwzK1sOKcxBcwyVJYX3pzoC05V+KJWSkQSqSaU9hmCsOFeILoUVpc75wLSShKDBBAjKkDKRFza9Bwr/G0O4PimQYzDPsYZBVh3nHCWFpDikusrKyQFBQmInKkxe93sdwzFOvYJ5H0hGEOCR9L751Sk4l1bVlIQXFEGSFZ4Tauwe7E4dTb6DnP0kAYhZWS48lKcqUqWZISBYBMAeprS4dwpLDCGG1LCEIDaCSCpKUiEiSLwANZ9aDyv8AZ0pT+HZ71OLUpWLeBxPfqyoSyFupSR3pURLYSQpGUgm8xWnxng6WuLcMw4cxCm3kYwvS+99aUNFSSqF7KuIgCukwv7OcO0yphtzEpZWVFaA8oBWf25OsHcA3vzrRx/ZZp7Es4pRc71jMGiFQEBYyrGWIOYWMz0ig5Lhq1u8Wc4e4499GwmFbKAXFhT6l5PrHVpIU5AVlgmJE61f7EcXdOP4jg1KW4zhnGiytZKlJDySotFZuoA6EyYmTpXR8R7OtPOpeIUh5CShLraihzITJQSPaTN8qgQDcQb1LwjgjWGSoNJy51FxxRJUtxavaUtaiVKPmaC/RRRQFFFFAUUUUBRRRQFFFFAUUUUBRRRQFFFFAUUUUBRRRQFFFFAUUUUBRRRQFFFFAUUUUBRRRQFFFFB/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1790699"/>
            <a:ext cx="4210050" cy="157636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data:image/jpeg;base64,/9j/4AAQSkZJRgABAQAAAQABAAD/2wCEAAkGBhQSERUUExQUFRQWFhUVFBgYGBgYFxQYFxUXGBQYFxcYHCYfFx0kGhgXHzIgIycpLCwsHB4xNTAqNSYrLCkBCQoKDgwOFw8PGikkHCQsLCksLCkpLCwsKSksKSwsLCwpLCwsLCwpLCwsLCksKSwsKSwsLCwsKSksLCwsLCwsKf/AABEIANQA7gMBIgACEQEDEQH/xAAbAAABBQEBAAAAAAAAAAAAAAAAAQIDBAUGB//EAEUQAAEDAgQDBQQHBgMHBQAAAAECAxEAIQQSMUEFUWEGEyJxgTKRobEUIzNCUmLwB3LB0eHxY4KiFRYkNFOSskNEc4TS/8QAGQEBAQEBAQEAAAAAAAAAAAAAAAECBAMF/8QAIhEBAQACAgIDAAMBAAAAAAAAAAECEQMhMVEEEkETIjJh/9oADAMBAAIRAxEAPwD24Us0wmlFVDhRNJSFVA6aSm5qM1A+kpAadFAUU1xwJBJIAAkkmAOpJ0rnsR2sU54cG1314LqiUMp6hUZnP8o9ajWtuiUsASbAa9KxMT20wqVZErLq/wALSVOn3oBA99Uv9hF7xYtxTxB+zjIynybBlXmonyrUTh0pSEpSlKReAIFjyGnuq6OmcrtY6ow3gnjy7xbTU+hUSPnSf7fxigCMKymdM+IJ/wDBvoavuNzpMxysOU2HKmNqi5iYgDlsPLyq6NqR4nj9cuESmCZl9XyA+VIjjeMF8mFWOSVupJ8ipBFXnHgq+adrQOWsm/61pmeekakxynafKmobMR2pcHt4N7r3a2nf/FYPwqVjtphioIWtTKzol5C2j71DL8aqllSzIMW1ggRaSTeegkfCpnGwuU5QpMAEKAhW1wAQfUe6mjpvoWCJBkGnVxjfAO7vh1vYc6/VkKaPmyuUn0irTXaN9i2Ja7xA1eYBMDm4yfGnzTIpo16dRSzVPh/E2n0Z2lpWnmkzHQjUHoat1lC0lFJNAGkBooqh00hNE0yiHTSUUUDimkin0hoGxQEU6iKBuSlCadSVFLWbxfjiGMqSFLdX9m0gStZGsDQAbqMAc6i4vxgoPdMgLeImDORtJ0W5F73ASLqIOgBIxcPgIUpRUVKV9q6fbcGyRFkI5JTYTuZNWRUTuEdxJzYiHL+FlJ+obO2Yn7ZQt4j4eQrRw7JBsDt4QSAIN431GthoKnw0QUxEbcoiCdv175UNEDpz9f1by860lpynxYGLdJE/3o+ljaTOk2/hU4RbY/AUwNA3sNdvh+hREQxd4CeswbkU0NZj4tdQLT/Gh8kWF9Om+kCKh+kkTmATa9uh6X2qKlXh/FCYEdNB05TApmaIkgjMegEASZ3123mqa+LNyR3jYmbFaQSRY21+dWM4WmRBB9QBqJ2POappe7kWPl8LDX31ACJ+8TtaBzsT51GFFXONCUhIF+sTUk+VzcSVGLW+J8poHML8/OReOu/60qulQNhOWdRFpnQ2+dTgKIMFNwRYb9ZmKZ3HgObzm3TnbagzH+DAqLzRUy9p3rYEKj7rrYMLGl/jV/hvaNQWlnFJDTqvYUDLT37ijor8hvTglBmCOX3Zt121qPF4ZDzZbUnOg38zuQbQd5B1q6Xft0M0VzHCOKLw60sYhRUlVsO8qJV/hOkWDg2OivOulrGiwtAomiiAmkiiaKISigmm1RNQRSE0ZqyAUtYPEu1yWVlIZfcgTmQE5ZvaVKF7cqrI7fM/fZxKBuS1mA8ygq+VT7Rv6ZenUVlca4oWwENwXVzln2UARmcX+VMi2pJSN5qHDdsMK4DkfQSASQTlUIE+yqDVHh7Cly69ZTkKIJulP3GxyABvzJUd7aia15JhsMlAF1Km6lqut5RgFSj1gD0AHhFWW0yYHhi1oERcADe2822velabRmSqxgmDrraAEiCRlHlYDo0qOpNtDyTOlz8q0i80kDe9RF6bqMdBy1O19dqhK8oJTqYJm6hIMeelZeMxS1OhhgBbxAKyqcjCSJzuQAZMmETJ6TQ1tpcT4+2wE5pzK9hCQVuLM6JSLn9TVdpGNfuEN4ZBt9YS45Gv2aSEpPmo1qcG7PoYlUlx5f2jqozr6DZCRskWHxrUqbXqOfV2Rz/a4nFL5hLndIPTI0Balb7D4JP/ALdCuq8zh/1k1vUtTZusodmsKBAw2Hj/AOJH/wCagc7FYNWjCEHm3mbPvbIrbNQnHtgx3iJ5Zkz86bpLWC72QUm7OJdT+V3K8n/VC/8AVVV1eKYH1rAcTuvDKKikb/UuQrn7KjXVtvJV7JB5wQflTyKbN+3I4HiDb6czbueDdIUZTePElQlJ8xvVxLKSBceRPnHn+r1Z4v2WZfOeC28PZdbOVweZHtDoqaxVYl7CrSjEnMhUJbfR4UKOyXUf+mvkZynoa0a34av0adSPLLYa+vLehdiYVbSB7jF9IMXPpSlXMlIBiL2jXNfp/e1OQoXuoxP3QAI6Tf31UV8Zh0LbU04FFKhBBHuuNCLEHaBGlN7N8WUlX0V9RU4lOZlw/wDrtjn/AIibBQ9ac+q91DaNADcWTudALnlVHifDu8ACCUupPeNOC+RadDEWSRYidDvUqx2FJWbwPjAfZzkZFpJQ8n/prT7Y8tweRFLgeONvqUGiVJQYKwPApV5ShX3yIuRa4vUNVozSUA2ooySig0lBLTTTqqcTxGRtR6QPWs26m1k3dOP4s4A4rKeYEnmY/r5VW70JiRfnpfXSPKqzjsrJPx3zafwpcS76ki366fxr5Vu7a+rJ1IlfaacnvEpWmT7QzefUen8KVnDlFsPiFosFd2s96iDIEZjmSNdFW91RJeItEjUzyG9tP60HFDVSQAJ018vMxy2rWHNlj+s5YSr7HGltfbtFIn7RkFxsdSj20QOigNqvN41K0FaFBxBNlJ8SR/KPw6npWOw+Qc0kbXJuecz19fkd0AsrbUppwxK0Rlc38aDZY6kTrBrqw+TL/pz5/H9Lz+LW44WmbvOQSSBDSBCe8c8ogJ3PrXVcH4QjDt5ETJOZajdbijqtZ3J+Glcf2e4ocGFh1kr7xRWt5qFFWsBTUApAFgEyBXT4XtbhF6YhoHkpWRX/AGrg10zKXw58sbOmzSVTXxtgavNDzcQP41kcS/aBhGhZzvVEwEtDvCTsJHhnpNGdVv4nEpbSVrUEpSJUomAPM1zqu0j2Itg2fB/13pS2eqEDxOedhULHCnMUsO4wQBCmsNMob5Fz8a/Ow08uhQQKq6kYf+66nf8AmsQ69+QHumvLIi59TVhPZDBpEfRWI6oB95IJrXz8qQLneegou6xl9i8GrRhCDzbKmz/oIpv+w32r4fFuR+DEDvkdAFWWn3mt3NUZps3WSOOYlr/mMKpQ3cw5DiT17tULHxpF9psDiEKacdbAUMqm3ZbN9ilwCtfvKhxDbaxC0JWPzJzfBVNmnM8PxHdrOGUtLoSM2GWSFF1uQMhUnVaCQDzBBjWrhxyROYtpv7OZCY5zJ/l10qw52XwhP/Ks+iUpn3RT2+zOGAhOFYA2+rQT7yKu11GFiu0LAMd6g6QEEOE/iBCb36Ujb+IcjuWXDMqK3PqGwSdhHeKHIADSutw+ASj2EJT+6An5AVLkHnTaakcrheyKlqUvEuZs+XO03mQ2rLOXvJOZwiYlUbDaumZZCQEpASkAAACIHIchUhUP1/OmKWefzNZ2qyjSnVWZJ1NWAa087BRQaKIlrA7VP+BKfxG/O2n6863643tPiZURy08zavDny1g9+Gbyc/mvIt8dOe/KlBjxEXOn7uk670roiBHIHrvA9PkKiUZV7ha89RAiL++K+Y+knbOYxO8n0/r8qepeY5ZgC+2gmPU1EVxPlE6+6PUe/rSIRrIG/pGsz0EVqMpAv3bdZsI/RqRL4uTzsBbcdPL+VBRP659QNNfjUYG2+u3hsTzsKeBMh03hSxJuAdoEC/r+pp7qEmxSFSL5kza+8xMCoi7e031Ok305x8b0qTYxMCZPPpyE687+5KJGsOyI+pak8kIn4ifXzq3wDDh3ElwpGRkQgRADi4MgaSlvf84rOdeyIK1XKvC2kCScxgBPUyB5x1jT7M4bunEJWMQy8oLU4hcFp8/eKCFKAKJGkEpFwduvglt+1c/LZJp1anIpneTQTXMdqOLqUoYdpSk2CnVpMKCT7KUnYquSdgOtdOWWpuufHHd1Gs7jlpxaGj7C2VqTzzoWgH0yqn31a4ZjC40lcRmki82khJ9RB9a4XDcJQCFIKkKuQpKlAxeTMk3+PlWhgcdiMOhKG1IcbSAEhYhQA0Ei/vBrynNi9Lw12oBpMtc4z2yy/bNKb/MPGj1KRKT5iugwePS6kKQpCknQpMj3ivaWXw8bLj5KUHWKEzrUp9KrYvEJbTnWYSIEmYuQALbkkCOta0kqcU9K6iBp56moFX1NMyxTwaSaqG92OtLFLSFVFEU9BqMGkJmqlWKQ0iTS1WDn1wknkDXBcTxAm8ak+cGB8flXacUeytmuHdw5uT19N/lauH5N8R2fGnVqkuxMxMRGut7+pA+VNTOm4N9yOZ15mrX0fYzvPnt1/RqJxopERfyIGnu+G9unG7Ec3AG1/l8dPfUyRoIuPQAX+NyL6X3mkCconfYfGddYHuoQkpFufvOvSdtv6WImccy8tj0E2B9xsPOoSs6JPKTzJ9I8/wC1KlF8xg7R5/Gw9PW1KPCPzfLT3xVERBvYgev63qRsZlRfrGkG8W05/wA6Ai1tPLU8yCfL31NhEgJ11idLnrWRe7N4ULxDrrl/o8BpAuZUjMXI5mSlP+be9aGFccdfGIfT3KUIUllokFYz+244RZJyiABoCaxcQ2lRzhSkKSIStBKVJHIq3BtY2qtiWe8nvHXnkJ1C1BKDyEJSArSdD/Lux5sZjpy5cVt228b2nzEpwwS4oauH7JvrI9s9BbrWAlggkqKlLKsyyrVSrXUPSALCp3rJA0TBypEJ00geUxc+e1QhBNzYGP3jfyk2/XPn5OS5dPbDCY9npegWMcyP1f8AWsVI26YmL6gnX13GvSogqJyi5i5mBM76m9PDJJuSeQv+uW38q8nonDwVt52vPzO39Kgbw2VedlRbXvkiFaRnTGRfrBogmwsOnnuZM7dL09Igbk/D4VqZWdxLJU2N7XOpYcStJQ7GVDifYBUQnMQboIBKr2trtWzi3e8xDDWYqS2O/WYmSJSzpzOdX+UViEA2IkQfjqOo+FV+FlWEWpaJcbUAFInxICcx8F7RmPhPoRXZx82+snNnxa/y70Jnb3/00pUp5kVTwXE0OoC0EKSdCNeoI1mbQauIekWB91dHTnKD+tKfBqMHnM0/PVQppoTQV0goh0U3LG8Urio1rPxHHmG/bfYR5rRPzn4VRooNPmsIdrcMT4HFOnk0245P/Ykj41tNOZgDBEgGCIInmDcHpViWaRcVwKnUQhYQdiU5h6iRXPOdl8VP2zKh1aI58ldZrr6K8rhL5ax5Lj1HDPcDxiNG2XP3FlCvQLEbDespPFAqD3LqRKhOUqEpMLGYWMFO3KvTZrjODqKRiEfgxOIgHT2grSLCF+4Vm8GFes58vLJwjrbivbBImxsZ1Nj1tV36Pvpt1tpVvifCGVkKLQIJghQPhNhr7SPSqX+xVoP1Ly2wQDkcAeT1EzIG151ryy+N6r0nyJ+mLTy1238z6fG1QrbAIAkkamDa3xP9KH8apuUvICJsHUHM2eU7o8iKsBqBKbggX532j9fKuXPC4+XRjlL4RlFvK9ttOu9unwqs5iRoDO3Q6b3gdelK8FKIB0Gw5ySdTHrQ2xFzcaGT7xfXfzrzaNbSVe17gbG8X533NunJxxOwFp0532JNvdaTSlKlEQIvvv1HOmfRbib/AJfaOkX2HpWg5Bn4QSCTqYGkk3NSpw9/Odbm+s/hjWZnTSKA6PaJ0BHXU28tdKg75RAA0vaBexmOe+tVFhacotoN7aeY98aXpmYn1O0En+HPaohGXaNJ2MehAt0nSmrWUzIskySoa63vce73VNrpP5WvrrO1ideXupFOe6R6+u+vSqycX+G5tci3mExfz+NTMDe6iZkz/L9fCoqMvSCNtxz5A++pGlRpI2mdfd+utYGExpQ+vv5SpRhGhSACYAPrW2jF6FIO0T/L9CtZY/VJdrLJcYX3rJvqtH3XB+Y6BXJQuN5FddwviKcQ2HEGxJBCvaSoe0hQ2Irju/KcylFIEE32tqTUeF8LiZccbZf8L2TwklDalouRKMyUlJIhWgmurgz3/Wuflw63HW8Q7RssqyKXmX/00ArXf8qQY9YqoOP4hd28KEgzBedCTbmhAJHlNQ9mMMlGFaGUJJbQpyIAJUJ8fMxElQq/h3h4h91MC/8AbS/zrt+rktUVPY5Uy7h2h/htqUsXjVwx6xVPifD3Ay4peIxK1hBKQXChOY2FkBINb6lmZ05Dnck+flVDiWHKkhMnxuNIBIH3nE5jEzoD8aqTKryexeE3YCjzWpa588xM1cwvAWG/YZaT+62kH3xNaU001Ns203pRSmkNVE1BpTSVgJFcW61k4g+DMKDT6SNsw7tZvr4gK7WuX7YYfItnEXgKLDsGPq3rAztlXlM9asax9J1DPKSZGa8m6YO2lim/rS5AIN5BgkSRpe24MenrSZIcSuQQtGVVxqkAgjnqfd5Qry0mcouZkXvy1sDMVWULigsEQCVCCkxcQbE6fiEjp6c7wrgTncKLCpcaWpt1pR8LmW6VJJ9hSkFJuYPSuqwDGYBREq5kCfUbEj3+6qaVjDYtCtGsQA0s7d6mSyvpmBUnlpUuMymq9Mcrj4Y3DHULzEDKtJhaFWU2rkUxPypBxFk2Utsq0AzJt5XtWv214AhaQ8lSm3czbSlIsVodcS2Uq8s0g7RT3+xxQ2e6xCyUglKHEMlpUXhSUtpMHmDNct+P6ronPNds5xeUHn6Egfryqs8gqA0TAPmf5/KquEbLikss/Vl7unGzr3DS2g45H7pSoJ5Zk1pcZ4AvDqa7l5ThcWpOR3KZCW1LPjSAR7IFwbmvP+DKvX+XGaZr2EI0E6ySd5nT+FO7i0k6fi02i1WUvhSUrGbKoBQJ67a7GQaRaAq2xGs6TrERXP8AXt67Vjy1PTX3nTyrM4zg3VJ8CpEEFEC99RzPTodanXi3MMcrxlomA4NU3tnj5j+laSYF81rxvI23jTyrWvrdpvbJ4Pi+8b5FMBXPpIAvp860idR/Qc7xYbaVlcRwykLLzIMx40yPrBzj8Xz+c+FfC0BaTM3k7fyIjf31nKTzFno7FsJdQQUym149mbAg7H5wdRWdhsYvDLDb85D9m5Yeij8OnlWkt8IAgElXhFpk7AfMm8dKsv4FDzakOaHQi5SfukHpp8K1hfzLwmXuJCwIGYTBBT0Man+tZvEms5ZYSpWZ1wZjuZBzq6Qkm20U7gGBxi2siGs6QopbdUrKnKDExcnfT+Fa/B+AFrFqUpYcdbbhSwCEIU5PhSDrlbg85ck11cfDlMt3w8M+Wa/66JLEJMHLy0sAIGo6CkwxAAnNO5I30mIH8aARpKjzMKmT1IpVuZRGUDYCR4vw5jc6nkYrscSdKxJsRPPKNTtVJcOYhhKSPCtTq97NoKdvzuI91OOJKTb+GvnY8x63qXgaQ4668DKUwy2drQt0j/OQP8lBuUlFJUQUhopIqwWDSUA0VgFVeKcPS+ytpfsrSUnpOhHUGD6VaFFFjkOz8qYLa0o7xla2lgCIcSZChBEZgc0jWTVxYOWQmCRa4EEETfcG3u8jUXH0fRsQnFCzbmVrEckkH6p0+XsE8iKs5UlRiwI22P8Acn3naqt9hpokQICrQYsoQDbXr6jS9QcUwfetlClHIoXgc7yNSkyARyPup+CxcnWCDeQQCPvajYm3TflOlnXwATM6TtuRcEAX6DlVRiPY11/CO4dX/NshK0/44acSpDiBuSUwRsqx1pVLW9hy47xD/hlA5ilttowfaSpdylWxAE7VPxThxWoKSvI4iVIWBKm1zBJj2kEEJUkjcbRUfD+F4TFrWMThm04pMd6m4zcnUQRmSfxa7HrK3LGH2YeXicQ+/hVIR3RbQ2hxJyFooKADBzIP1aTImL2NdGGnu8+kYpTcoQoIQ3myNpN3FFShKlEADaAKHuBpwK+/wzcNFIRiG0AlWUElLqbkqKSYKdx5Vzfbztm0pgNMKz5/tFgHKlI+5JAud+nnUs/I3P7Xpp9geEs4jC9662hw51JTnAUEJSBAANtST61W4xhk4fiAQwEobU2lS0CAkKCXDYCwJS3Ntz1qr+zzCpewpAefbWhZBDTpSClUFJKbp1zCYm3Sl7XIbwZYMLVmdUXCpSlrX9XlzFRNyJEfwms59zTePWaxjFEgjJmBEXEyDzBOlZeGb7hYbXJbVZlV7G8tq+Y51fZzKAKVhSTcEaQNDv18qc4hDqFNCV5fagQlJ2AVpmHIXtXzp6vh1X3Ei4I292g5lRPlyrnnVJaUXEKllZOeAYQqSMyfy86upegFp8yU87BaTorryPXzqc8SbPgSErJGUNoGdStoCEfxtVmN3rS762s92ICje0A9DGkbaU5tBeX3DROdXtq2bbnxKt7gNzFafB+wADSQ+69MewlQCUA3CM2XMYFpmtV95jAoDbLYLi/YbT7bhGq1rMkJG61THWwrow+Pq9ufLn61inx+NRhGkNtpBWR3bDc+0QNzskC6lbDqRVHhmCyIIzhThUVurOi1qMqPloAOQA2qvw7AqLheeOd1QgkTlbSCfq2xMpT1NyZNa6QYgQNtTrtbN+r12RyUxIvAy/8Aby8tKYpzWLwbW+RNt9qsZwke0J87zymaqJUOU/HzEwYEc6qKPE3yhvMBKj4UAAiVqISkRP4iBW/wjhwYZQ0DOUXP4lEkrV6qJPrWNwlAxL/eAfUsKUlvSHHdFKEapQCpIOhUpR+6K6aKikoiikoySKSlJpKompRTaKwHUsUgpaKixWFS4hSFgKSoFKgdwbEVxmEScM6cM6omL4dZJ+sbuAJGq0TlI3Tfau4mszj3BU4lvKSUrSczax7TaxoofIjcUiy/jNwxUV3PWLbCMwI1SRt0BtV1TZvJMEb+yOQEX/v0rH4TjlpWGXgUYhsSeTiJIC2+adfKw8tV1zTUiNjM6XEa1UsIy2QQdtI997COQqvxfhCXcq0qyOo+zcSYUg7+YgEFJsdLaiVSVAaaxrfnt678/M08XTYA8r389LwJ66a1Rn4ftatgpbxyQk7PN3bVFpUnVvbmL7V0rZQ4kEFKkm4IhST1GxrJxCwoASlQ5Rmk6aRzI0MisVfAQ0SvDOqwxJmEDM2r95omJ0tE6+kXqtzifZpK1BxpZYdSIC0JSQUm5StBssTfob1icQ/Z19JIVisS44oWTkShpKQdQE3vO9WBxbGo+9hnhaJSttRmL+FSgKlb7YOpH1uEdH5mlIcHuOU/CjUt/Kz19iF4VH/CkuJ1U04RJ/M2uwSeaTAPMGqScatHh+jYnN+HuVz70jL6zFdAO3bMXaxQPLuFzrG0igdr1LH1OEeP5nShlA8ypRPuFeeXHMrux6Y8mUmlfs/2cUpSnsU0iSMrbaglZQmZUVagKJiw0A6mumbZQgHKlKQNYASI6xXPHFY5wTmwzI/KlTyul1FKapL4L3h/4hx58jVLilJbnaG2gE+hmtzHU1Hnld3dq9je0i3ZRgglUGFvrB7lHMJj7VXQWqvguFhGZRUt11z7RxXtqjRO4QkT7IECrv0NMJGUJCRCEiEgW2B360iWQLAE6bg+f3gSJ6VpnYOUHbTeI5W8I5bbCpHFpCTcaHkbaaeVqhfbBTCBrqbwLDf+U00LUBpMaa62/vVRN9KSBuYtYfDpWZjsSrEODCs2UoZnXAT9S3N1WJGdRsmTbXam8T4mtORtCAt505W0+SbqMiyE6k1v9n+CJwzcTmcUczrh9pxZ1J3gaAbD1qL47XcFhEtNpbQkJQgBKRyAqekNJUQpptKaSa1EFJSmm1RNS0UV5hRRSTRQLRRRRWZxzgacQkGSh1BJacGqCRBt95JFik2IrBwXE1tu9y8A27HhAHgdExmaVvt4Dce+exqnxThLWIbLbqQpOo2KTspJF0nqKLL7UVIChOcnn06321gxVdpz1PhExA3A13jofiBWa/gsRhDfvMQyDKXEfbtW++jRwaXF9ZFTYTHtPjM0vMTIMCCBpcfdNhY9LCRVLGqsA2nQAmddfje1M7oSIAtawiwEW6VIgeETfrr6zv671FkgG5gTc/OYEGbWHLyohjrKM2ZM9IhQ1Guh5WvTXUlV1gR4gIBmNN7j1G005l4jY+XLS/xG+2gipoSSLzyTaDf+nSgzHE5hlASoG0CQTczoJj0M3k87OEaSBNto02J1Np1Og3pMRht+7Gmo8W/v3POlwWKPsTfZWVQGulxbQ7xp0oJVrJ0Eyb5UzYmDpv16HyprwCb5Bm1lOo5CZg7U5wKSZVGs6HTkIPX51VxbxKgQnNpfw2gjNGbeqHNYm8G9hYrI3v7Vz6i/rVhZNhczEiyh5XAnTYb8tKWDxqhqk3IiE+U+ySEjf3WvTuIcbDaM7hyImAVABSjrGW6uVgmd6CYMJRsbCTOm5JmP7j3Vm8Q4l4g20nvHlCUtoym2y1qKSGxoZV6VIzhMTi7jNhWDuq76x+VOjQ6m+8V0PB+BM4VGRpGWbqJupZ5rUbqNF1ryp9n+z3cy66rvMQsALVskahtsfdSPjqa26IoqJslJTqSgbSRTooNUMIpDT5ppqxE1IaCDypMp5VkKBTopgB5fEUsHlQOoppBpMhqKdRFMKVcqVKDVQ+KxeJ9kmXVFaczLp1W0cpUfzp9lfqPWtlQOwpvi5VFl05dzBYxnZvFJGhTDTw/ymW11VPaRkGHS42rZLyC1fkCR3Z23vzrsoVy+NNcYzphSQQdQYIPobVV37c4zjULSSDmnZJzC4t4gYGxmbUoxMXA300kx+EgxYCrOJ7FYRZk4ZsHSUfVn3tkVXV2BY+6rEI/dfXH+omh0k79JQkqUpJ3I0m4vH8etAeToXAQdM0AydNfUQNKjT2JicuJxYGkd6n4Eomnf7mg6v40//Yj/AMU0NRA2hSJhMIEx44FpmIBEfz1qu52jaByJcLivwMp75U6RKUQk6bi/KtFPYPDSCtC3SNO9dcX8CY+FbLGFDaQlCEpSNkwke4UOnLN4TGP+y2MOjTM9ClxzDSdPJSo6VscK7LNtK7xZU89/1HIKk/uCIQPK/WtbIrp/CgNq5j50Nn0U0oV0PwpPFyHvqIfRTYVyHv8A6UkK5J95/lQONIRSd2rp8aC2rmKoKQ0vdq6fGk7g86vQQikind0rmn400sK5j4/zpsWqKKKwEULVwP7NSVPcUC1LUEY55pAUtSsjY0QnMTlT0Fd/WOrssz3y3kd4045He924tAdyiAVpBiY+8IV1oOM4rwR1zC4dOFfdYxH0vF92vvHDPdnFLbQ5mJzoPdNi8wBysbfZbtCnH4pvvEqaxDbGIaxjBUoBt1LmHSDkmCCFOZVawSJtXXPcBbUpkgrQGDmbSlUJnKpBzCPF4VKF+Z3vTR2bZGJXikpyvraDK1pMZkggpkaFQgXImABoKDzLgOIWrs/xF1TjpcQ5i8iy44Vp7sDu8qiqREnferHGMe7geGcOxrDjxdX9DS8hTi3EYkPNArCkLURmJFlCCL12uF7A4ZvCu4VJdDDxUpxOeSSv24URIzWmOW16mwPYvDt9zIcdGHjuA6tS0tZRlSUpJyyBYKIJGxFBzvZJ9XEX+IKxC3QGcUvDMtoccaDSGxAUA2oStRMlRnS0Cuc4XxziWMwLKm5xBw+KebxDaXQy9jGWwkIUFpI0KiDHtECZvXpeI7KsqdW6nvGlugB4tOLb70JBCc+U3IBjMIVG9Q/7lYYdz3aVs9whTbPcrW3kSsgrBCTC5KQTmBvfW9Bk/s94u1iFYnu/pTakKbS7hsQpSlYZQSqyCpSvAqJjmDzFcpwkleM4k2pvFOoTjGWUKQ+tKcMh1YQpQHehQgKKvCkxF4Fen8L4G1h8/dg5nFZ3VqUVLcVAEqUokmwgDQDQCsvD9hGW3HnG3cShb6s7xS6RnVe9h4dT7MUHOdqMLimcUMRgnHHFYbDsqdYK1FOLbKnUOeGY73K2CCBJI3MCtvsLxVnFqxOJYUpSHFtFMqJySw2paMpJCCFlUgbzrWtw3s02wtKm1OeFltgJKyU923OQEHUySc2pk1LwjgDOFLvcoCO+dLzgGhWpKQogfdnKDA3mg81xmJUni3E091icQhphhxDbbykpbUpoKUqO9SQCbnICdYHPS7UYfucfwZlDrqkFb7TkuLJdS2hGUOwYWQZ13muoPYln6S7iUuYhDzwSHFJcIzBIAQMsQAABtUT37P8ADq7glT+bDFxTKu9VmSp1RU4sqN1qUTcqmg6NQBlJva46Gf614OjiThZxDSHcS3i18Vdw+ExCnnUsNJSpB7ta8+WMuYBBSZzCJgx7Vw7gaWe8KVuqU4QVrWsrVZOVMTZIA2AiZO9ZSP2d4QMP4cpWtrEOF11Klky6oglxJ1SqUjS1qDnO2pWnivC2z3zgdRig8hpwt9+W2QUkguISIMquR66U7iWExRwLZwIdDi8QnEvYVeIUl0sphDjDbq1FTYzJTMGJUqDEA9JiOwzK1sOKcxBcwyVJYX3pzoC05V+KJWSkQSqSaU9hmCsOFeILoUVpc75wLSShKDBBAjKkDKRFza9Bwr/G0O4PimQYzDPsYZBVh3nHCWFpDikusrKyQFBQmInKkxe93sdwzFOvYJ5H0hGEOCR9L751Sk4l1bVlIQXFEGSFZ4Tauwe7E4dTb6DnP0kAYhZWS48lKcqUqWZISBYBMAeprS4dwpLDCGG1LCEIDaCSCpKUiEiSLwANZ9aDyv8AZ0pT+HZ71OLUpWLeBxPfqyoSyFupSR3pURLYSQpGUgm8xWnxng6WuLcMw4cxCm3kYwvS+99aUNFSSqF7KuIgCukwv7OcO0yphtzEpZWVFaA8oBWf25OsHcA3vzrRx/ZZp7Es4pRc71jMGiFQEBYyrGWIOYWMz0ig5Lhq1u8Wc4e4499GwmFbKAXFhT6l5PrHVpIU5AVlgmJE61f7EcXdOP4jg1KW4zhnGiytZKlJDySotFZuoA6EyYmTpXR8R7OtPOpeIUh5CShLraihzITJQSPaTN8qgQDcQb1LwjgjWGSoNJy51FxxRJUtxavaUtaiVKPmaC/RRRQFFFFAUUUUBRRRQFFFFAUUUUBRRRQFFFFAUUUUBRRRQFFFFAUUUUBRRRQFFFFAUUUUBRRRQFFFFB/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219074" y="-1857411"/>
            <a:ext cx="4210050" cy="185741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0" name="Picture 6" descr="http://3.bp.blogspot.com/-DTu0zZ87sMw/Tr0Re74A35I/AAAAAAAAAAM/-aDt9KKeBew/s320/unidos-en-el-respeto-de-laura-lacalle-delgado-y-silvia-martinez-anton%255B1%255D%255B1%255D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214290"/>
            <a:ext cx="2762248" cy="1928826"/>
          </a:xfrm>
          <a:prstGeom prst="rect">
            <a:avLst/>
          </a:prstGeom>
          <a:noFill/>
        </p:spPr>
      </p:pic>
      <p:pic>
        <p:nvPicPr>
          <p:cNvPr id="1032" name="Picture 8" descr="http://4.bp.blogspot.com/-wWiFqJZRvpc/T40AQS5RBoI/AAAAAAAAAHg/IhYvigLzA2s/s400/puntualidad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17550">
            <a:off x="6419850" y="285728"/>
            <a:ext cx="2509868" cy="24050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/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/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/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/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>LIBRO DE TEXTO </a:t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>otros materiales</a:t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/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sz="4000" dirty="0" smtClean="0"/>
              <a:t>ahora tu profe, te comenta el libro de texto que vas a </a:t>
            </a:r>
            <a:r>
              <a:rPr lang="es-ES" sz="4000" smtClean="0"/>
              <a:t>utilizar como </a:t>
            </a:r>
            <a:r>
              <a:rPr lang="es-ES" sz="4000" dirty="0" smtClean="0"/>
              <a:t>una herramienta más durante este curso</a:t>
            </a:r>
            <a:endParaRPr lang="es-ES" sz="40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iesromerovargas.net/Imagenes/logo_25aniversar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2571750" cy="1895475"/>
          </a:xfrm>
          <a:prstGeom prst="rect">
            <a:avLst/>
          </a:prstGeom>
          <a:noFill/>
        </p:spPr>
      </p:pic>
      <p:pic>
        <p:nvPicPr>
          <p:cNvPr id="35842" name="Picture 2" descr="http://www.elduaien.com/media/uploads/novedades/novedad_2012110603475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996952"/>
            <a:ext cx="6715172" cy="3286148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428596" y="357167"/>
            <a:ext cx="85358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b="1" dirty="0" smtClean="0">
                <a:solidFill>
                  <a:srgbClr val="00B0F0"/>
                </a:solidFill>
                <a:latin typeface="Comic Sans MS" pitchFamily="66" charset="0"/>
              </a:rPr>
              <a:t>             25 años en el Campo    				de Gibraltar:                    		la segunda EOI de Andalucía</a:t>
            </a:r>
            <a:endParaRPr lang="es-ES" sz="60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pPr>
              <a:defRPr/>
            </a:pPr>
            <a:endParaRPr lang="es-ES" sz="2000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2000" b="1" dirty="0" smtClean="0">
                <a:solidFill>
                  <a:schemeClr val="accent2"/>
                </a:solidFill>
                <a:latin typeface="Comic Sans MS" pitchFamily="66" charset="0"/>
              </a:rPr>
              <a:t>Conoce nuestra localidad: </a:t>
            </a:r>
            <a:r>
              <a:rPr lang="es-ES" sz="2000" dirty="0" smtClean="0">
                <a:solidFill>
                  <a:schemeClr val="accent2"/>
                </a:solidFill>
                <a:latin typeface="Comic Sans MS" pitchFamily="66" charset="0"/>
                <a:hlinkClick r:id="rId5"/>
              </a:rPr>
              <a:t>http://www.sanroque.es/ayuntamiento</a:t>
            </a:r>
            <a:r>
              <a:rPr lang="es-ES" sz="20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s-ES" sz="20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9458" name="Picture 2" descr="http://escuela.donquixote.biz/wp-content/uploads/Bienvenidos-a-nuestra-escuela-azul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4509120"/>
            <a:ext cx="4924425" cy="21145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	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INGLÉS 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FRANCÉS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ALEMÁN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ESPAÑOL PARA EXTRANJEROS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-THAT´S ENGLISH 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SEMIPRESENCIAL inglés y alemán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TALLER DE ITALIANO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250825" y="3429000"/>
            <a:ext cx="9107521" cy="2697163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i="1" u="sng" dirty="0" smtClean="0">
                <a:solidFill>
                  <a:srgbClr val="FF0000"/>
                </a:solidFill>
              </a:rPr>
              <a:t>NIVELES, CURSOS Y CERTIFICADOS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Básico: 2 cursos - certificado Nivel Básico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Intermedio: 1 curso - certificado Nivel Intermedio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Avanzado: 2 cursos - certificado  Nivel Avanzado</a:t>
            </a:r>
          </a:p>
          <a:p>
            <a:pPr eaLnBrk="1" hangingPunct="1"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Pruebas de certificación (PUC) para alumnos oficiales de NI y 2º NA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908050"/>
            <a:ext cx="12287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C:\Documents and Settings\PC1\Configuración local\Archivos temporales de Internet\Content.IE5\WLU14DKB\MCj041549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00819">
            <a:off x="339315" y="850353"/>
            <a:ext cx="2016125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500438"/>
            <a:ext cx="19288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2133600"/>
            <a:ext cx="137636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bandera-ital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9925" y="2924175"/>
            <a:ext cx="8747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12" descr="C:\Documents and Settings\PC1\Configuración local\Archivos temporales de Internet\Content.IE5\25QLEPWJ\MCj039812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9774">
            <a:off x="214282" y="285728"/>
            <a:ext cx="16779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428596" y="785794"/>
            <a:ext cx="6880254" cy="85725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s-ES" sz="2400" b="1" dirty="0" smtClean="0">
                <a:solidFill>
                  <a:srgbClr val="00B050"/>
                </a:solidFill>
              </a:rPr>
              <a:t>				Alumnos NI y 2º NA: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               Evaluación de diciembre: boletín de notas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Examen preparatorio de febrero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Examen final de junio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Convocatoria extraordinaria de septiembre</a:t>
            </a:r>
            <a:endParaRPr lang="es-ES" sz="2400" b="1" dirty="0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s-ES" sz="2400" b="1" dirty="0" smtClean="0">
                <a:solidFill>
                  <a:srgbClr val="00B050"/>
                </a:solidFill>
              </a:rPr>
              <a:t>			Alumnos 1º y 2º NB y 1º NA: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Evaluación continua a lo largo del curso con pruebas diversas para calificación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Evaluación de diciembre: boletín de notas que  califica los conocimientos del alumno a través de los ejercicios de clase y tareas en casa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Calificación de su rendimiento en febrero y junio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7F7F7F"/>
                </a:solidFill>
              </a:rPr>
              <a:t>Convocatoria extraordinaria de septiembre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000" dirty="0" smtClean="0">
                <a:solidFill>
                  <a:srgbClr val="00B050"/>
                </a:solidFill>
              </a:rPr>
              <a:t>Asistencia/faltas: superar 30% de faltas supone pérdida  evaluación continua y permanecer escolarizado:                           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800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400" dirty="0" smtClean="0">
              <a:solidFill>
                <a:srgbClr val="7F7F7F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214291"/>
            <a:ext cx="8229600" cy="50006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/>
            </a:r>
            <a:br>
              <a:rPr lang="es-ES" b="1" dirty="0" smtClean="0">
                <a:solidFill>
                  <a:srgbClr val="FF0000"/>
                </a:solidFill>
              </a:rPr>
            </a:b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pic>
        <p:nvPicPr>
          <p:cNvPr id="16389" name="Picture 14" descr="C:\Documents and Settings\PC1\Configuración local\Archivos temporales de Internet\Content.IE5\2PSJWHG7\MCj034335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7943">
            <a:off x="6726219" y="2446393"/>
            <a:ext cx="17430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PC1\Configuración local\Archivos temporales de Internet\Content.IE5\BYWNF58P\MCj023178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14290"/>
            <a:ext cx="2428892" cy="178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188" cy="11430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Tipología de exámenes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u="sng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4 </a:t>
            </a:r>
            <a:r>
              <a:rPr lang="es-ES" dirty="0" smtClean="0">
                <a:solidFill>
                  <a:srgbClr val="7F7F7F"/>
                </a:solidFill>
              </a:rPr>
              <a:t>destrezas: hablar, escribir, escuchar, leer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Calificación por destreza: APTO / NO APTO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APTO : aprobando las 4 destrezas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8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Tribunal para los alumnos de 2º NB, NI, 1º NA, 2º NA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Evaluación continua en 1º N.B. y 1º NA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800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 descr="http://t0.gstatic.com/images?q=tbn:ANd9GcTT7XpBM_EcBsT6j0v5pXvsqJXHyRaVd-7mOl8MN2SJTfBBo3o&amp;t=1&amp;usg=__ifT_k9Fh6H2iEe0RUy5epnp8Os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601769" cy="185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433388"/>
          </a:xfrm>
        </p:spPr>
        <p:txBody>
          <a:bodyPr/>
          <a:lstStyle/>
          <a:p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Información tablones</a:t>
            </a:r>
            <a:r>
              <a:rPr lang="es-ES" sz="4000" dirty="0" smtClean="0"/>
              <a:t/>
            </a:r>
            <a:br>
              <a:rPr lang="es-ES" sz="4000" dirty="0" smtClean="0"/>
            </a:br>
            <a:endParaRPr lang="es-ES" sz="4000" dirty="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" i="1" dirty="0" smtClean="0"/>
              <a:t>                  El Alumno debe informarse a través de </a:t>
            </a:r>
          </a:p>
          <a:p>
            <a:pPr>
              <a:buFont typeface="Arial" charset="0"/>
              <a:buNone/>
            </a:pPr>
            <a:r>
              <a:rPr lang="es-ES" i="1" dirty="0" smtClean="0"/>
              <a:t>los tablones oficiales de la Escuela</a:t>
            </a:r>
            <a:r>
              <a:rPr lang="es-ES" dirty="0" smtClean="0">
                <a:solidFill>
                  <a:srgbClr val="7F7F7F"/>
                </a:solidFill>
              </a:rPr>
              <a:t>:</a:t>
            </a:r>
          </a:p>
          <a:p>
            <a:r>
              <a:rPr lang="es-ES" sz="2800" dirty="0" smtClean="0">
                <a:solidFill>
                  <a:srgbClr val="7F7F7F"/>
                </a:solidFill>
              </a:rPr>
              <a:t>Secretaría: plazos de matriculación, anulación de matrícula, solicitud de títulos, …</a:t>
            </a:r>
          </a:p>
          <a:p>
            <a:r>
              <a:rPr lang="es-ES" sz="2800" dirty="0" smtClean="0">
                <a:solidFill>
                  <a:srgbClr val="7F7F7F"/>
                </a:solidFill>
              </a:rPr>
              <a:t>Departamentos: libros de texto…</a:t>
            </a:r>
          </a:p>
          <a:p>
            <a:r>
              <a:rPr lang="es-ES" sz="2800" dirty="0" smtClean="0">
                <a:solidFill>
                  <a:srgbClr val="7F7F7F"/>
                </a:solidFill>
              </a:rPr>
              <a:t>Actividades Culturales, </a:t>
            </a:r>
            <a:r>
              <a:rPr lang="es-ES" sz="2800" dirty="0" err="1" smtClean="0">
                <a:solidFill>
                  <a:srgbClr val="7F7F7F"/>
                </a:solidFill>
              </a:rPr>
              <a:t>That’s</a:t>
            </a:r>
            <a:r>
              <a:rPr lang="es-ES" sz="2800" dirty="0" smtClean="0">
                <a:solidFill>
                  <a:srgbClr val="7F7F7F"/>
                </a:solidFill>
              </a:rPr>
              <a:t> </a:t>
            </a:r>
            <a:r>
              <a:rPr lang="es-ES" sz="2800" dirty="0" err="1" smtClean="0">
                <a:solidFill>
                  <a:srgbClr val="7F7F7F"/>
                </a:solidFill>
              </a:rPr>
              <a:t>English</a:t>
            </a:r>
            <a:endParaRPr lang="es-ES" sz="2800" dirty="0" smtClean="0">
              <a:solidFill>
                <a:srgbClr val="7F7F7F"/>
              </a:solidFill>
            </a:endParaRPr>
          </a:p>
          <a:p>
            <a:r>
              <a:rPr lang="es-ES" sz="2800" dirty="0" smtClean="0">
                <a:solidFill>
                  <a:srgbClr val="7F7F7F"/>
                </a:solidFill>
              </a:rPr>
              <a:t>Asociación de Alumnos</a:t>
            </a:r>
          </a:p>
          <a:p>
            <a:r>
              <a:rPr lang="es-ES" sz="2800" dirty="0" smtClean="0">
                <a:solidFill>
                  <a:srgbClr val="7F7F7F"/>
                </a:solidFill>
              </a:rPr>
              <a:t>Anuncios particulares y publicidad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…y de su página web: </a:t>
            </a:r>
            <a:r>
              <a:rPr lang="es-ES" dirty="0" smtClean="0">
                <a:solidFill>
                  <a:schemeClr val="accent1"/>
                </a:solidFill>
                <a:hlinkClick r:id="rId3"/>
              </a:rPr>
              <a:t>www.eoisanroque.es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  <a:latin typeface="Calibri" pitchFamily="34" charset="0"/>
              </a:rPr>
              <a:t>Horarios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4785395"/>
          </a:xfrm>
        </p:spPr>
        <p:txBody>
          <a:bodyPr/>
          <a:lstStyle/>
          <a:p>
            <a:pPr>
              <a:defRPr/>
            </a:pPr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SECRETARÍA: </a:t>
            </a:r>
            <a:r>
              <a:rPr lang="es-ES" sz="2800" u="sng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por falta de personal</a:t>
            </a:r>
          </a:p>
          <a:p>
            <a:pPr>
              <a:buFontTx/>
              <a:buChar char="-"/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Lunes: 10.00-13.00 h</a:t>
            </a:r>
          </a:p>
          <a:p>
            <a:pPr>
              <a:buFontTx/>
              <a:buChar char="-"/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miércoles: 17.00-19.00 h</a:t>
            </a:r>
          </a:p>
          <a:p>
            <a:pPr>
              <a:defRPr/>
            </a:pPr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DIRECCIÓN</a:t>
            </a: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: lunes 16.00 -18.00 y miércoles  12.00-13.00 h</a:t>
            </a:r>
          </a:p>
          <a:p>
            <a:pPr>
              <a:defRPr/>
            </a:pPr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lunes 18.00-20.00 h y martes 13.00-14.00 h</a:t>
            </a:r>
            <a:endParaRPr lang="es-ES" sz="2800" b="1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CLASES: </a:t>
            </a: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turnos de mañana, 15-45 a 21-15 (inglés) 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    16.15-21.00 h (en dos turnos, otros idiomas)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	2 veces por semana (L y Mi / </a:t>
            </a:r>
            <a:r>
              <a:rPr lang="es-ES" sz="2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Ma</a:t>
            </a: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y J)</a:t>
            </a:r>
            <a:endParaRPr lang="es-US" sz="2800" dirty="0"/>
          </a:p>
        </p:txBody>
      </p:sp>
      <p:pic>
        <p:nvPicPr>
          <p:cNvPr id="4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94757">
            <a:off x="7224749" y="847885"/>
            <a:ext cx="1699519" cy="151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arearh.com/fotos/trabajo_a_turn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73216"/>
            <a:ext cx="1143008" cy="121444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7772400" cy="1439863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Tutorías</a:t>
            </a:r>
            <a:br>
              <a:rPr lang="es-ES" b="1" dirty="0" smtClean="0">
                <a:solidFill>
                  <a:srgbClr val="FF0000"/>
                </a:solidFill>
              </a:rPr>
            </a:br>
            <a:endParaRPr lang="es-ES" b="1" dirty="0" smtClean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428737"/>
            <a:ext cx="6400800" cy="4210064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Podrás disponer de tutorías para ser informado de su proceso de aprendizaje durante el curso.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La tutoría podrá ser fijada por el </a:t>
            </a:r>
            <a:r>
              <a:rPr lang="es-ES" sz="2800" dirty="0" err="1" smtClean="0">
                <a:solidFill>
                  <a:schemeClr val="tx1"/>
                </a:solidFill>
              </a:rPr>
              <a:t>profesor@</a:t>
            </a:r>
            <a:r>
              <a:rPr lang="es-ES" sz="2800" dirty="0" smtClean="0">
                <a:solidFill>
                  <a:schemeClr val="tx1"/>
                </a:solidFill>
              </a:rPr>
              <a:t> o </a:t>
            </a:r>
          </a:p>
          <a:p>
            <a:pPr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previamente por el alumno.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La cita la confirmará tu </a:t>
            </a:r>
            <a:r>
              <a:rPr lang="es-ES" sz="2800" dirty="0" err="1" smtClean="0">
                <a:solidFill>
                  <a:schemeClr val="tx1"/>
                </a:solidFill>
              </a:rPr>
              <a:t>profesor@</a:t>
            </a:r>
            <a:r>
              <a:rPr lang="es-ES" sz="28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1507" name="Picture 6" descr="MC9002792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260350"/>
            <a:ext cx="1520825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Título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008063"/>
          </a:xfrm>
        </p:spPr>
        <p:txBody>
          <a:bodyPr/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Cómo ser un buen alumno</a:t>
            </a:r>
          </a:p>
        </p:txBody>
      </p:sp>
      <p:sp>
        <p:nvSpPr>
          <p:cNvPr id="27650" name="2 Subtítulo"/>
          <p:cNvSpPr>
            <a:spLocks noGrp="1"/>
          </p:cNvSpPr>
          <p:nvPr>
            <p:ph type="subTitle" idx="1"/>
          </p:nvPr>
        </p:nvSpPr>
        <p:spPr>
          <a:xfrm>
            <a:off x="611188" y="1357298"/>
            <a:ext cx="7921625" cy="4281503"/>
          </a:xfrm>
        </p:spPr>
        <p:txBody>
          <a:bodyPr/>
          <a:lstStyle/>
          <a:p>
            <a:r>
              <a:rPr lang="es-ES" sz="18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Estudiar un idioma es un proceso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4,5 horas de clase exclusivamente a la semana no son suficientes para sumergirse en otra lengua/cultura.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Por esto debes </a:t>
            </a:r>
            <a:r>
              <a:rPr lang="es-ES" sz="1800" u="sng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practicar cada día, fuera del aula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Para dominar el idioma como usuario de nivel avanzado el alumno debería invertir 2600 horas en 5 años.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En la Escuela recibirás en ese tiempo 600 horas</a:t>
            </a:r>
          </a:p>
          <a:p>
            <a:endParaRPr lang="es-ES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1.- </a:t>
            </a:r>
            <a:r>
              <a:rPr lang="es-ES" sz="1800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Distribuye tu tiempo de estudio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15 a 30 minutos a lo largo del día. Practica las diferentes destrezas: hablar, escuchar, escribir, leer.</a:t>
            </a:r>
          </a:p>
          <a:p>
            <a:endParaRPr lang="es-ES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r>
              <a:rPr lang="es-ES" sz="1800" dirty="0" smtClean="0">
                <a:solidFill>
                  <a:srgbClr val="898989"/>
                </a:solidFill>
              </a:rPr>
              <a:t>2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.- </a:t>
            </a:r>
            <a:r>
              <a:rPr lang="es-ES" sz="1800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Participa en clase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es la mejor oportunidad para hablar, resolver dudas y practicar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7651" name="Picture 10" descr="MC9004154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72074"/>
            <a:ext cx="187483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2260</TotalTime>
  <Words>876</Words>
  <Application>Microsoft Office PowerPoint</Application>
  <PresentationFormat>Presentación en pantalla (4:3)</PresentationFormat>
  <Paragraphs>160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Diapositiva 1</vt:lpstr>
      <vt:lpstr>Diapositiva 2</vt:lpstr>
      <vt:lpstr>     - INGLÉS   - FRANCÉS  - ALEMÁN   - ESPAÑOL PARA EXTRANJEROS -THAT´S ENGLISH  - SEMIPRESENCIAL inglés y alemán  - TALLER DE ITALIANO</vt:lpstr>
      <vt:lpstr> Exámenes y evaluaciones </vt:lpstr>
      <vt:lpstr>Tipología de exámenes</vt:lpstr>
      <vt:lpstr> Información tablones </vt:lpstr>
      <vt:lpstr>Horarios</vt:lpstr>
      <vt:lpstr>Tutorías </vt:lpstr>
      <vt:lpstr>Cómo ser un buen alumno</vt:lpstr>
      <vt:lpstr>3- Conoce a tus compañeros y relaciónate con ellos : te sentirás entre amigos y perderás el miedo a expresarte en otro idioma</vt:lpstr>
      <vt:lpstr>Diapositiva 11</vt:lpstr>
      <vt:lpstr>¿Qué más debes saber?</vt:lpstr>
      <vt:lpstr> Asociación de Alumnos </vt:lpstr>
      <vt:lpstr>Diapositiva 14</vt:lpstr>
      <vt:lpstr>Actividades culturales</vt:lpstr>
      <vt:lpstr> Calendario del curso: septiembre-junio: Calendario Escolar 2013-2014  </vt:lpstr>
      <vt:lpstr> calendario del alumnado:  consulta los tablones </vt:lpstr>
      <vt:lpstr>  un espacio de… </vt:lpstr>
      <vt:lpstr>    LIBRO DE TEXTO  otros materiales  ahora tu profe, te comenta el libro de texto que vas a utilizar como una herramienta más durante este curso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Nicolas</cp:lastModifiedBy>
  <cp:revision>212</cp:revision>
  <dcterms:modified xsi:type="dcterms:W3CDTF">2013-09-16T12:29:20Z</dcterms:modified>
</cp:coreProperties>
</file>